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31" r:id="rId24"/>
    <p:sldId id="332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336" r:id="rId34"/>
    <p:sldId id="286" r:id="rId35"/>
    <p:sldId id="287" r:id="rId36"/>
    <p:sldId id="288" r:id="rId37"/>
    <p:sldId id="289" r:id="rId38"/>
    <p:sldId id="290" r:id="rId39"/>
    <p:sldId id="337" r:id="rId40"/>
    <p:sldId id="338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51" r:id="rId54"/>
    <p:sldId id="352" r:id="rId55"/>
    <p:sldId id="353" r:id="rId56"/>
    <p:sldId id="354" r:id="rId57"/>
    <p:sldId id="355" r:id="rId58"/>
    <p:sldId id="356" r:id="rId59"/>
    <p:sldId id="357" r:id="rId60"/>
    <p:sldId id="358" r:id="rId61"/>
    <p:sldId id="359" r:id="rId62"/>
    <p:sldId id="360" r:id="rId63"/>
    <p:sldId id="361" r:id="rId64"/>
    <p:sldId id="362" r:id="rId65"/>
    <p:sldId id="363" r:id="rId66"/>
    <p:sldId id="364" r:id="rId67"/>
    <p:sldId id="365" r:id="rId68"/>
    <p:sldId id="366" r:id="rId69"/>
    <p:sldId id="367" r:id="rId70"/>
    <p:sldId id="368" r:id="rId71"/>
    <p:sldId id="369" r:id="rId72"/>
    <p:sldId id="370" r:id="rId73"/>
    <p:sldId id="371" r:id="rId74"/>
    <p:sldId id="372" r:id="rId75"/>
    <p:sldId id="291" r:id="rId76"/>
    <p:sldId id="292" r:id="rId77"/>
    <p:sldId id="293" r:id="rId78"/>
    <p:sldId id="294" r:id="rId79"/>
    <p:sldId id="295" r:id="rId80"/>
    <p:sldId id="296" r:id="rId81"/>
    <p:sldId id="297" r:id="rId82"/>
    <p:sldId id="298" r:id="rId83"/>
    <p:sldId id="299" r:id="rId84"/>
    <p:sldId id="300" r:id="rId8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AD7"/>
          </a:solidFill>
        </a:fill>
      </a:tcStyle>
    </a:wholeTbl>
    <a:band2H>
      <a:tcTxStyle/>
      <a:tcStyle>
        <a:tcBdr/>
        <a:fill>
          <a:solidFill>
            <a:srgbClr val="E7E7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D4CA"/>
          </a:solidFill>
        </a:fill>
      </a:tcStyle>
    </a:wholeTbl>
    <a:band2H>
      <a:tcTxStyle/>
      <a:tcStyle>
        <a:tcBdr/>
        <a:fill>
          <a:solidFill>
            <a:srgbClr val="F6EB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7D7"/>
          </a:solidFill>
        </a:fill>
      </a:tcStyle>
    </a:wholeTbl>
    <a:band2H>
      <a:tcTxStyle/>
      <a:tcStyle>
        <a:tcBdr/>
        <a:fill>
          <a:solidFill>
            <a:srgbClr val="ECEC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DDDDDD"/>
              </a:solidFill>
              <a:prstDash val="solid"/>
              <a:miter lim="400000"/>
            </a:ln>
          </a:top>
          <a:bottom>
            <a:ln w="12700" cap="flat">
              <a:solidFill>
                <a:srgbClr val="DDDDDD"/>
              </a:solidFill>
              <a:prstDash val="solid"/>
              <a:miter lim="400000"/>
            </a:ln>
          </a:bottom>
          <a:insideH>
            <a:ln w="12700" cap="flat">
              <a:solidFill>
                <a:srgbClr val="DDDDDD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7E7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4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e Figur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249435" y="-1"/>
            <a:ext cx="8513565" cy="80781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5831015"/>
            <a:ext cx="8229600" cy="58100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9857" y="97180"/>
            <a:ext cx="231238" cy="2146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3C7867-A298-4CC7-B91A-ECC57409CE22}" type="datetime1">
              <a:rPr lang="en-US"/>
              <a:pPr/>
              <a:t>8/1/2018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87271-F3EF-4CCF-A8F6-3DA314AF09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258233" y="0"/>
            <a:ext cx="8513234" cy="816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 anchor="b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Shape 15" descr="Shape 1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3971" y="6429709"/>
            <a:ext cx="918000" cy="27991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16"/>
          <p:cNvSpPr txBox="1"/>
          <p:nvPr/>
        </p:nvSpPr>
        <p:spPr>
          <a:xfrm>
            <a:off x="1600199" y="6429343"/>
            <a:ext cx="7162801" cy="28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sz="1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Copyright © 2019, 2015, 2012 Pearson Education, Inc. All Rights Reserved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00049" y="913012"/>
            <a:ext cx="8229601" cy="5031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>
            <a:lvl2pPr marL="787400" indent="-228600"/>
            <a:lvl3pPr marL="1193800" indent="-177800"/>
            <a:lvl4pPr marL="1701800" indent="-228600"/>
            <a:lvl5pPr marL="2108200" indent="-1778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</p:sldLayoutIdLst>
  <p:transition spd="med"/>
  <p:txStyles>
    <p:title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304800" marR="0" indent="-2032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835025" marR="0" indent="-276225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065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▪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6637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209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5781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353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4925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9497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1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defTabSz="713231">
              <a:defRPr sz="3432"/>
            </a:pPr>
            <a:r>
              <a:t>Data Structures and Abstractions with Java</a:t>
            </a:r>
            <a:r>
              <a:rPr baseline="30018"/>
              <a:t>™</a:t>
            </a:r>
          </a:p>
        </p:txBody>
      </p:sp>
      <p:sp>
        <p:nvSpPr>
          <p:cNvPr id="44" name="Shape 19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0"/>
              </a:spcBef>
              <a:buSzTx/>
              <a:buNone/>
              <a:defRPr sz="2000">
                <a:solidFill>
                  <a:srgbClr val="007FA3"/>
                </a:solidFill>
              </a:defRPr>
            </a:pPr>
            <a:r>
              <a:rPr dirty="0"/>
              <a:t>5</a:t>
            </a:r>
            <a:r>
              <a:rPr baseline="30000" dirty="0"/>
              <a:t>th</a:t>
            </a:r>
            <a:r>
              <a:rPr dirty="0"/>
              <a:t> Edition</a:t>
            </a:r>
          </a:p>
        </p:txBody>
      </p:sp>
      <p:sp>
        <p:nvSpPr>
          <p:cNvPr id="45" name="Shape 198"/>
          <p:cNvSpPr txBox="1"/>
          <p:nvPr/>
        </p:nvSpPr>
        <p:spPr>
          <a:xfrm>
            <a:off x="4639948" y="2274480"/>
            <a:ext cx="3657601" cy="452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defTabSz="713231">
              <a:defRPr sz="3275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4100" dirty="0"/>
              <a:t>Module 8 - Queues</a:t>
            </a:r>
            <a:endParaRPr sz="4100" dirty="0"/>
          </a:p>
        </p:txBody>
      </p:sp>
      <p:sp>
        <p:nvSpPr>
          <p:cNvPr id="46" name="Shape 199"/>
          <p:cNvSpPr txBox="1"/>
          <p:nvPr/>
        </p:nvSpPr>
        <p:spPr>
          <a:xfrm>
            <a:off x="4639948" y="3868298"/>
            <a:ext cx="3909815" cy="2329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 fontScale="62500" lnSpcReduction="20000"/>
          </a:bodyPr>
          <a:lstStyle>
            <a:lvl1pPr>
              <a:defRPr sz="42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/>
              <a:t>Including:</a:t>
            </a:r>
          </a:p>
          <a:p>
            <a:r>
              <a:rPr lang="en-US" dirty="0"/>
              <a:t>Chapter 7 - </a:t>
            </a:r>
            <a:r>
              <a:rPr dirty="0"/>
              <a:t>Queues, Deques, and Priority Queues</a:t>
            </a:r>
            <a:endParaRPr lang="en-US" dirty="0"/>
          </a:p>
          <a:p>
            <a:r>
              <a:rPr lang="en-US" dirty="0"/>
              <a:t>Chapter 8 - Queue, Deque, and Priority Queue Implementations</a:t>
            </a:r>
          </a:p>
          <a:p>
            <a:endParaRPr dirty="0"/>
          </a:p>
        </p:txBody>
      </p:sp>
      <p:pic>
        <p:nvPicPr>
          <p:cNvPr id="4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413" y="1421040"/>
            <a:ext cx="4124641" cy="4776560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Simulating a Waiting Line</a:t>
            </a:r>
          </a:p>
        </p:txBody>
      </p:sp>
      <p:sp>
        <p:nvSpPr>
          <p:cNvPr id="87" name="FIGURE 7-5 A diagram of the classes WaitLine and Customer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>
            <a:lvl1pPr defTabSz="493776">
              <a:defRPr sz="2376"/>
            </a:lvl1pPr>
          </a:lstStyle>
          <a:p>
            <a:r>
              <a:t>FIGURE 7-5 A diagram of the classes WaitLine and Customer</a:t>
            </a:r>
          </a:p>
        </p:txBody>
      </p:sp>
      <p:graphicFrame>
        <p:nvGraphicFramePr>
          <p:cNvPr id="88" name="Table"/>
          <p:cNvGraphicFramePr/>
          <p:nvPr/>
        </p:nvGraphicFramePr>
        <p:xfrm>
          <a:off x="1267523" y="863328"/>
          <a:ext cx="6265474" cy="2360932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6265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9070">
                <a:tc>
                  <a:txBody>
                    <a:bodyPr/>
                    <a:lstStyle/>
                    <a:p>
                      <a:pPr marL="1214966" marR="1161448" algn="ctr" defTabSz="457200">
                        <a:spcBef>
                          <a:spcPts val="600"/>
                        </a:spcBef>
                        <a:defRPr sz="1800" b="0"/>
                      </a:pPr>
                      <a:r>
                        <a:rPr sz="2400">
                          <a:solidFill>
                            <a:srgbClr val="2F2A2B"/>
                          </a:solidFill>
                        </a:rPr>
                        <a:t>WaitLine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2F2A2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3199">
                <a:tc>
                  <a:txBody>
                    <a:bodyPr/>
                    <a:lstStyle/>
                    <a:p>
                      <a:pPr marL="144145" marR="18447" algn="l" defTabSz="457200">
                        <a:lnSpc>
                          <a:spcPct val="103750"/>
                        </a:lnSpc>
                        <a:defRPr sz="1800" b="0">
                          <a:solidFill>
                            <a:srgbClr val="2F2A2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Arial"/>
                        </a:rPr>
                        <a:t>line</a:t>
                      </a:r>
                      <a:r>
                        <a:t>—a queue of customers </a:t>
                      </a:r>
                    </a:p>
                    <a:p>
                      <a:pPr marL="144145" marR="18447" algn="l" defTabSz="457200">
                        <a:lnSpc>
                          <a:spcPct val="103750"/>
                        </a:lnSpc>
                        <a:defRPr sz="1800" b="0">
                          <a:solidFill>
                            <a:srgbClr val="2F2A2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Arial"/>
                        </a:rPr>
                        <a:t>numberOfArrivals</a:t>
                      </a:r>
                      <a:r>
                        <a:t>—number of customers </a:t>
                      </a:r>
                    </a:p>
                    <a:p>
                      <a:pPr marL="144145" marR="18447" algn="l" defTabSz="457200">
                        <a:lnSpc>
                          <a:spcPct val="103750"/>
                        </a:lnSpc>
                        <a:defRPr sz="1800" b="0">
                          <a:solidFill>
                            <a:srgbClr val="2F2A2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Arial"/>
                        </a:rPr>
                        <a:t>numberServed</a:t>
                      </a:r>
                      <a:r>
                        <a:t>—number of customers actually served </a:t>
                      </a:r>
                    </a:p>
                    <a:p>
                      <a:pPr marL="144145" marR="18447" algn="l" defTabSz="457200">
                        <a:lnSpc>
                          <a:spcPct val="103750"/>
                        </a:lnSpc>
                        <a:defRPr sz="1800" b="0">
                          <a:solidFill>
                            <a:srgbClr val="2F2A2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Arial"/>
                        </a:rPr>
                        <a:t>totalTimeWaited</a:t>
                      </a:r>
                      <a:r>
                        <a:t>—total time customers have waited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2F2A2B"/>
                      </a:solidFill>
                      <a:miter lim="400000"/>
                    </a:lnT>
                    <a:lnB w="12700">
                      <a:solidFill>
                        <a:srgbClr val="2F2A2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973">
                <a:tc>
                  <a:txBody>
                    <a:bodyPr/>
                    <a:lstStyle/>
                    <a:p>
                      <a:pPr marL="156210" algn="l" defTabSz="457200">
                        <a:lnSpc>
                          <a:spcPct val="103750"/>
                        </a:lnSpc>
                        <a:defRPr sz="1800" b="0"/>
                      </a:pPr>
                      <a:r>
                        <a:rPr>
                          <a:solidFill>
                            <a:srgbClr val="2F2A2B"/>
                          </a:solidFill>
                        </a:rPr>
                        <a:t>simulate(duration, arrivalProbability, maxTransactionTime) 
displayResults()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2F2A2B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9" name="Table"/>
          <p:cNvGraphicFramePr/>
          <p:nvPr/>
        </p:nvGraphicFramePr>
        <p:xfrm>
          <a:off x="1254823" y="3523170"/>
          <a:ext cx="6265474" cy="2039112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6265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9070">
                <a:tc>
                  <a:txBody>
                    <a:bodyPr/>
                    <a:lstStyle/>
                    <a:p>
                      <a:pPr marL="1214966" marR="1161448" algn="ctr" defTabSz="457200">
                        <a:spcBef>
                          <a:spcPts val="600"/>
                        </a:spcBef>
                        <a:defRPr sz="1800" b="0"/>
                      </a:pPr>
                      <a:r>
                        <a:rPr sz="2400">
                          <a:solidFill>
                            <a:srgbClr val="2F2A2B"/>
                          </a:solidFill>
                        </a:rPr>
                        <a:t>Customer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2F2A2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4763">
                <a:tc>
                  <a:txBody>
                    <a:bodyPr/>
                    <a:lstStyle/>
                    <a:p>
                      <a:pPr marL="144145" marR="18447" algn="l" defTabSz="457200">
                        <a:lnSpc>
                          <a:spcPct val="103750"/>
                        </a:lnSpc>
                        <a:defRPr sz="1800" b="0">
                          <a:solidFill>
                            <a:srgbClr val="2F2A2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Arial"/>
                        </a:rPr>
                        <a:t>arrivalTime </a:t>
                      </a:r>
                    </a:p>
                    <a:p>
                      <a:pPr marL="144145" marR="18447" algn="l" defTabSz="457200">
                        <a:lnSpc>
                          <a:spcPct val="103750"/>
                        </a:lnSpc>
                        <a:defRPr sz="1800" b="0">
                          <a:solidFill>
                            <a:srgbClr val="2F2A2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Arial"/>
                        </a:rPr>
                        <a:t>transactionTime </a:t>
                      </a:r>
                    </a:p>
                    <a:p>
                      <a:pPr marL="144145" marR="18447" algn="l" defTabSz="457200">
                        <a:lnSpc>
                          <a:spcPct val="103750"/>
                        </a:lnSpc>
                        <a:defRPr sz="1800" b="0">
                          <a:solidFill>
                            <a:srgbClr val="2F2A2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Arial"/>
                        </a:rPr>
                        <a:t>customerNumber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2F2A2B"/>
                      </a:solidFill>
                      <a:miter lim="400000"/>
                    </a:lnT>
                    <a:lnB w="12700">
                      <a:solidFill>
                        <a:srgbClr val="2F2A2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113">
                <a:tc>
                  <a:txBody>
                    <a:bodyPr/>
                    <a:lstStyle/>
                    <a:p>
                      <a:pPr marL="156210" algn="l" defTabSz="457200">
                        <a:lnSpc>
                          <a:spcPct val="103750"/>
                        </a:lnSpc>
                        <a:defRPr sz="1800" b="0"/>
                      </a:pPr>
                      <a:r>
                        <a:rPr>
                          <a:solidFill>
                            <a:srgbClr val="2F2A2B"/>
                          </a:solidFill>
                        </a:rPr>
                        <a:t>getArrivalTime() 
getTransactionTime() 
getCustomerNumber()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2F2A2B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3" name="Connection Line"/>
          <p:cNvSpPr/>
          <p:nvPr/>
        </p:nvSpPr>
        <p:spPr>
          <a:xfrm>
            <a:off x="379400" y="1973125"/>
            <a:ext cx="848974" cy="2412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162" y="0"/>
                </a:moveTo>
                <a:cubicBezTo>
                  <a:pt x="-5400" y="5189"/>
                  <a:pt x="-5387" y="12389"/>
                  <a:pt x="16200" y="21600"/>
                </a:cubicBezTo>
              </a:path>
            </a:pathLst>
          </a:cu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91" name="1"/>
          <p:cNvSpPr txBox="1"/>
          <p:nvPr/>
        </p:nvSpPr>
        <p:spPr>
          <a:xfrm>
            <a:off x="1032025" y="1667351"/>
            <a:ext cx="203025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92" name="*"/>
          <p:cNvSpPr txBox="1"/>
          <p:nvPr/>
        </p:nvSpPr>
        <p:spPr>
          <a:xfrm>
            <a:off x="930513" y="4423788"/>
            <a:ext cx="173334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t>*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Simulating a Waiting Line</a:t>
            </a:r>
          </a:p>
        </p:txBody>
      </p:sp>
      <p:sp>
        <p:nvSpPr>
          <p:cNvPr id="96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749808">
              <a:defRPr sz="2952"/>
            </a:lvl1pPr>
          </a:lstStyle>
          <a:p>
            <a:r>
              <a:t>Algorithm for simulate</a:t>
            </a:r>
          </a:p>
        </p:txBody>
      </p:sp>
      <p:sp>
        <p:nvSpPr>
          <p:cNvPr id="97" name="Algorithm simulate(duration, arrivalProbability, maxTransactionTime)…"/>
          <p:cNvSpPr txBox="1"/>
          <p:nvPr/>
        </p:nvSpPr>
        <p:spPr>
          <a:xfrm>
            <a:off x="423651" y="723147"/>
            <a:ext cx="9247181" cy="5167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ct val="110000"/>
              </a:lnSpc>
              <a:defRPr sz="1450" b="1"/>
            </a:pPr>
            <a:r>
              <a:rPr i="1"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t>simulate(duration, arrivalProbability, maxTransactionTime)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lnSpc>
                <a:spcPct val="110000"/>
              </a:lnSpc>
              <a:defRPr sz="1450"/>
            </a:pPr>
            <a:r>
              <a:t>transactionTimeLeft = 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lnSpc>
                <a:spcPct val="110000"/>
              </a:lnSpc>
              <a:defRPr sz="1450"/>
            </a:pPr>
            <a:r>
              <a:rPr b="1"/>
              <a:t>for </a:t>
            </a:r>
            <a:r>
              <a:t>(clock = 0; clock &lt; duration; clock++)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lnSpc>
                <a:spcPct val="110000"/>
              </a:lnSpc>
              <a:defRPr sz="145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{</a:t>
            </a:r>
          </a:p>
          <a:p>
            <a:pPr lvl="1" indent="228600" defTabSz="457200">
              <a:lnSpc>
                <a:spcPct val="110000"/>
              </a:lnSpc>
              <a:defRPr sz="145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>
                <a:latin typeface="+mj-lt"/>
                <a:ea typeface="+mj-ea"/>
                <a:cs typeface="+mj-cs"/>
                <a:sym typeface="Arial"/>
              </a:rPr>
              <a:t>if 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(</a:t>
            </a:r>
            <a:r>
              <a:t>a new customer arrives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)</a:t>
            </a:r>
            <a:endParaRPr i="0"/>
          </a:p>
          <a:p>
            <a:pPr lvl="1" indent="228600" defTabSz="457200">
              <a:lnSpc>
                <a:spcPct val="110000"/>
              </a:lnSpc>
              <a:defRPr sz="145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{</a:t>
            </a:r>
          </a:p>
          <a:p>
            <a:pPr lvl="2" indent="457200" defTabSz="457200">
              <a:lnSpc>
                <a:spcPct val="110000"/>
              </a:lnSpc>
              <a:defRPr sz="1450"/>
            </a:pPr>
            <a:r>
              <a:t>numberOfArrivals++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565150" lvl="2" indent="457200" defTabSz="457200">
              <a:lnSpc>
                <a:spcPct val="110000"/>
              </a:lnSpc>
              <a:defRPr sz="145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j-lt"/>
                <a:ea typeface="+mj-ea"/>
                <a:cs typeface="+mj-cs"/>
                <a:sym typeface="Arial"/>
              </a:rPr>
              <a:t>transactionTime = </a:t>
            </a:r>
            <a:r>
              <a:t>a random time that does not exceed 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maxTransactionTime </a:t>
            </a:r>
          </a:p>
          <a:p>
            <a:pPr marR="565150" lvl="2" indent="457200" defTabSz="457200">
              <a:lnSpc>
                <a:spcPct val="110000"/>
              </a:lnSpc>
              <a:defRPr sz="145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j-lt"/>
                <a:ea typeface="+mj-ea"/>
                <a:cs typeface="+mj-cs"/>
                <a:sym typeface="Arial"/>
              </a:rPr>
              <a:t>nextArrival = </a:t>
            </a:r>
            <a:r>
              <a:t>a new customer containing 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clock</a:t>
            </a:r>
            <a:r>
              <a:t>, 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transactionTime</a:t>
            </a:r>
            <a:r>
              <a:t>, and</a:t>
            </a:r>
          </a:p>
          <a:p>
            <a:pPr marR="1620519" lvl="4" indent="914400" defTabSz="457200">
              <a:lnSpc>
                <a:spcPct val="110000"/>
              </a:lnSpc>
              <a:defRPr sz="1450"/>
            </a:pP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1" spc="-193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customer</a:t>
            </a:r>
            <a:r>
              <a:rPr i="1" spc="-193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number</a:t>
            </a:r>
            <a:r>
              <a:rPr i="1" spc="-193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that</a:t>
            </a:r>
            <a:r>
              <a:rPr i="1" spc="-193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is</a:t>
            </a:r>
            <a:r>
              <a:rPr i="1" spc="-193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numberOfArrivals </a:t>
            </a:r>
          </a:p>
          <a:p>
            <a:pPr marR="1620519" lvl="2" indent="457200" defTabSz="457200">
              <a:lnSpc>
                <a:spcPct val="110000"/>
              </a:lnSpc>
              <a:defRPr sz="1450"/>
            </a:pPr>
            <a:r>
              <a:t>line.enqueue(nextArrival)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indent="228600" defTabSz="457200">
              <a:lnSpc>
                <a:spcPct val="110000"/>
              </a:lnSpc>
              <a:defRPr sz="145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}</a:t>
            </a:r>
          </a:p>
          <a:p>
            <a:pPr lvl="1" indent="228600" defTabSz="457200">
              <a:lnSpc>
                <a:spcPct val="110000"/>
              </a:lnSpc>
              <a:defRPr sz="145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>
                <a:latin typeface="+mj-lt"/>
                <a:ea typeface="+mj-ea"/>
                <a:cs typeface="+mj-cs"/>
                <a:sym typeface="Arial"/>
              </a:rPr>
              <a:t>if 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(transactionTimeLeft &gt; 0) // </a:t>
            </a:r>
            <a:r>
              <a:t>If present customer is still being served</a:t>
            </a:r>
          </a:p>
          <a:p>
            <a:pPr lvl="2" indent="457200" defTabSz="457200">
              <a:lnSpc>
                <a:spcPct val="110000"/>
              </a:lnSpc>
              <a:defRPr sz="145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transactionTimeLeft−−</a:t>
            </a:r>
          </a:p>
          <a:p>
            <a:pPr lvl="1" indent="228600" defTabSz="457200">
              <a:lnSpc>
                <a:spcPct val="110000"/>
              </a:lnSpc>
              <a:defRPr sz="1450"/>
            </a:pPr>
            <a:r>
              <a:rPr b="1"/>
              <a:t>else if </a:t>
            </a:r>
            <a:r>
              <a:t>(!line.isEmpty())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indent="228600" defTabSz="457200">
              <a:lnSpc>
                <a:spcPct val="110000"/>
              </a:lnSpc>
              <a:defRPr sz="145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{</a:t>
            </a:r>
          </a:p>
          <a:p>
            <a:pPr lvl="2" indent="457200" defTabSz="457200">
              <a:lnSpc>
                <a:spcPct val="110000"/>
              </a:lnSpc>
              <a:defRPr sz="1450"/>
            </a:pPr>
            <a:r>
              <a:t>nextCustomer = line.dequeue()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1157605" lvl="2" indent="457200" defTabSz="457200">
              <a:lnSpc>
                <a:spcPct val="110000"/>
              </a:lnSpc>
              <a:defRPr sz="1450"/>
            </a:pPr>
            <a:r>
              <a:t>transactionTimeLeft = nextCustomer.getTransactionTime() − 1</a:t>
            </a:r>
            <a:r>
              <a:rPr spc="314"/>
              <a:t> </a:t>
            </a:r>
          </a:p>
          <a:p>
            <a:pPr marR="1157605" lvl="2" indent="457200" defTabSz="457200">
              <a:lnSpc>
                <a:spcPct val="110000"/>
              </a:lnSpc>
              <a:defRPr sz="1450"/>
            </a:pPr>
            <a:r>
              <a:t>timeWaited = clock − nextCustomer.getArrivalTime()</a:t>
            </a:r>
          </a:p>
          <a:p>
            <a:pPr marR="1157605" lvl="2" indent="457200" defTabSz="457200">
              <a:lnSpc>
                <a:spcPct val="110000"/>
              </a:lnSpc>
              <a:defRPr sz="1450"/>
            </a:pPr>
            <a:r>
              <a:t> totalTimeWaited = totalTimeWaited  +  timeWaited numberServed++</a:t>
            </a:r>
          </a:p>
          <a:p>
            <a:pPr lvl="1" indent="228600" defTabSz="457200">
              <a:lnSpc>
                <a:spcPct val="110000"/>
              </a:lnSpc>
              <a:defRPr sz="145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}</a:t>
            </a:r>
          </a:p>
          <a:p>
            <a:pPr defTabSz="457200">
              <a:lnSpc>
                <a:spcPct val="110000"/>
              </a:lnSpc>
              <a:defRPr sz="145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Simulating a Waiting Line (Part 1)</a:t>
            </a:r>
          </a:p>
        </p:txBody>
      </p:sp>
      <p:sp>
        <p:nvSpPr>
          <p:cNvPr id="100" name="FIGURE 7-6 A simulated waiting lin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612648">
              <a:defRPr sz="2948"/>
            </a:lvl1pPr>
          </a:lstStyle>
          <a:p>
            <a:r>
              <a:t>FIGURE 7-6 A simulated waiting line</a:t>
            </a:r>
          </a:p>
        </p:txBody>
      </p:sp>
      <p:pic>
        <p:nvPicPr>
          <p:cNvPr id="101" name="A figure illustrates the simulated waiting line.&#10;&#10;Picture 2" descr="A figure illustrates the simulated waiting line.Picture 2"/>
          <p:cNvPicPr>
            <a:picLocks noChangeAspect="1"/>
          </p:cNvPicPr>
          <p:nvPr/>
        </p:nvPicPr>
        <p:blipFill>
          <a:blip r:embed="rId2">
            <a:extLst/>
          </a:blip>
          <a:srcRect b="51703"/>
          <a:stretch>
            <a:fillRect/>
          </a:stretch>
        </p:blipFill>
        <p:spPr>
          <a:xfrm>
            <a:off x="1498599" y="936577"/>
            <a:ext cx="6742889" cy="47656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Simulating a Waiting Line (Part 2)</a:t>
            </a:r>
          </a:p>
        </p:txBody>
      </p:sp>
      <p:sp>
        <p:nvSpPr>
          <p:cNvPr id="104" name="FIGURE 7-6 A simulated waiting lin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612648">
              <a:defRPr sz="2948"/>
            </a:lvl1pPr>
          </a:lstStyle>
          <a:p>
            <a:r>
              <a:t>FIGURE 7-6 A simulated waiting line</a:t>
            </a:r>
          </a:p>
        </p:txBody>
      </p:sp>
      <p:pic>
        <p:nvPicPr>
          <p:cNvPr id="105" name="A figure illustrates the simulated waiting line.&#10;&#10;Picture 2" descr="A figure illustrates the simulated waiting line.Picture 2"/>
          <p:cNvPicPr>
            <a:picLocks noChangeAspect="1"/>
          </p:cNvPicPr>
          <p:nvPr/>
        </p:nvPicPr>
        <p:blipFill>
          <a:blip r:embed="rId2">
            <a:extLst/>
          </a:blip>
          <a:srcRect t="49164" b="2539"/>
          <a:stretch>
            <a:fillRect/>
          </a:stretch>
        </p:blipFill>
        <p:spPr>
          <a:xfrm>
            <a:off x="1498599" y="936577"/>
            <a:ext cx="6742889" cy="47656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"/>
          <p:cNvSpPr txBox="1">
            <a:spLocks noGrp="1"/>
          </p:cNvSpPr>
          <p:nvPr>
            <p:ph type="title"/>
          </p:nvPr>
        </p:nvSpPr>
        <p:spPr>
          <a:xfrm>
            <a:off x="249435" y="-1"/>
            <a:ext cx="8513565" cy="59221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21791">
              <a:defRPr sz="2992"/>
            </a:lvl1pPr>
          </a:lstStyle>
          <a:p>
            <a:r>
              <a:t>Simulating a Waiting Line</a:t>
            </a:r>
          </a:p>
        </p:txBody>
      </p:sp>
      <p:sp>
        <p:nvSpPr>
          <p:cNvPr id="108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063066" y="2579815"/>
            <a:ext cx="3505201" cy="581001"/>
          </a:xfrm>
          <a:prstGeom prst="rect">
            <a:avLst/>
          </a:prstGeom>
        </p:spPr>
        <p:txBody>
          <a:bodyPr/>
          <a:lstStyle>
            <a:lvl1pPr defTabSz="466344">
              <a:defRPr sz="1836"/>
            </a:lvl1pPr>
          </a:lstStyle>
          <a:p>
            <a:r>
              <a:t>LISTING 7-2 The class WaitLine</a:t>
            </a:r>
          </a:p>
        </p:txBody>
      </p:sp>
      <p:sp>
        <p:nvSpPr>
          <p:cNvPr id="109" name="/** Simulates a waiting line.  */…"/>
          <p:cNvSpPr txBox="1"/>
          <p:nvPr/>
        </p:nvSpPr>
        <p:spPr>
          <a:xfrm>
            <a:off x="372533" y="448281"/>
            <a:ext cx="6610919" cy="6063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/** Simulates a waiting line. 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class</a:t>
            </a:r>
            <a:r>
              <a:t> WaitLine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QueueInterface&lt;Customer&gt; line;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numberOfArrivals;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numberServed;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totalTimeWaited;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WaitLine()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line =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LinkedQueue&lt;&gt;();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reset();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default constructor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/** Initializes the simulation. */</a:t>
            </a:r>
            <a:r>
              <a:rPr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final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reset()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line.clear();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numberOfArrivals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numberServed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totalTimeWaited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reset</a:t>
            </a: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simulate(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duration, </a:t>
            </a:r>
            <a:r>
              <a:rPr>
                <a:solidFill>
                  <a:srgbClr val="BA2DA2"/>
                </a:solidFill>
              </a:rPr>
              <a:t>double</a:t>
            </a:r>
            <a:r>
              <a:t> arrivalProbability,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            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maxTransactionTime)</a:t>
            </a:r>
          </a:p>
          <a:p>
            <a:pPr defTabSz="344804">
              <a:tabLst>
                <a:tab pos="342900" algn="l"/>
              </a:tabLst>
              <a:defRPr sz="1300" b="1" i="1">
                <a:solidFill>
                  <a:srgbClr val="3D812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 i="0">
                <a:solidFill>
                  <a:srgbClr val="000000"/>
                </a:solidFill>
              </a:rPr>
              <a:t> {  </a:t>
            </a:r>
            <a:r>
              <a:t> &lt; implementation on next slide &gt; </a:t>
            </a:r>
            <a:r>
              <a:rPr i="0">
                <a:solidFill>
                  <a:srgbClr val="000000"/>
                </a:solidFill>
              </a:rPr>
              <a:t>}</a:t>
            </a: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endParaRPr i="0">
              <a:solidFill>
                <a:srgbClr val="000000"/>
              </a:solidFill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displayResults()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 </a:t>
            </a:r>
            <a:r>
              <a:rPr b="1" i="1">
                <a:solidFill>
                  <a:srgbClr val="3D8123"/>
                </a:solidFill>
              </a:rPr>
              <a:t>&lt; implementation on next slide &gt;</a:t>
            </a:r>
            <a:r>
              <a:t>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 }</a:t>
            </a: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>
                <a:solidFill>
                  <a:srgbClr val="000000"/>
                </a:solidFill>
              </a:rPr>
              <a:t>} </a:t>
            </a:r>
            <a:r>
              <a:t>// end WaitLine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"/>
          <p:cNvSpPr txBox="1">
            <a:spLocks noGrp="1"/>
          </p:cNvSpPr>
          <p:nvPr>
            <p:ph type="title"/>
          </p:nvPr>
        </p:nvSpPr>
        <p:spPr>
          <a:xfrm>
            <a:off x="249435" y="-1"/>
            <a:ext cx="8513565" cy="57298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58951">
              <a:defRPr sz="2739"/>
            </a:lvl1pPr>
          </a:lstStyle>
          <a:p>
            <a:r>
              <a:t>Simulating a Waiting Line</a:t>
            </a:r>
          </a:p>
        </p:txBody>
      </p:sp>
      <p:sp>
        <p:nvSpPr>
          <p:cNvPr id="112" name="public void simulate(int duration, double arrivalProbability, int maxTransactionTime)…"/>
          <p:cNvSpPr txBox="1"/>
          <p:nvPr/>
        </p:nvSpPr>
        <p:spPr>
          <a:xfrm>
            <a:off x="143933" y="449580"/>
            <a:ext cx="8220706" cy="595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simulate(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duration, </a:t>
            </a:r>
            <a:r>
              <a:rPr>
                <a:solidFill>
                  <a:srgbClr val="BA2DA2"/>
                </a:solidFill>
              </a:rPr>
              <a:t>double</a:t>
            </a:r>
            <a:r>
              <a:t> arrivalProbability,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maxTransactionTime)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transactionTimeLeft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for</a:t>
            </a:r>
            <a:r>
              <a:t> (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clock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 clock &lt; duration; clock++)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(Math.random() &lt; arrivalProbability)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    numberOfArrivals++;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 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transactionTime = (</a:t>
            </a:r>
            <a:r>
              <a:rPr>
                <a:solidFill>
                  <a:srgbClr val="BA2DA2"/>
                </a:solidFill>
              </a:rPr>
              <a:t>int</a:t>
            </a:r>
            <a:r>
              <a:t>)(Math.random() * maxTransactionTime + </a:t>
            </a:r>
            <a:r>
              <a:rPr>
                <a:solidFill>
                  <a:srgbClr val="272AD8"/>
                </a:solidFill>
              </a:rPr>
              <a:t>1</a:t>
            </a:r>
            <a:r>
              <a:t>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    Customer nextArrival =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Customer(clock, transactionTime,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                 numberOfArrivals);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    line.enqueue(nextArrival);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    System.out.println(</a:t>
            </a:r>
            <a:r>
              <a:rPr>
                <a:solidFill>
                  <a:srgbClr val="D12F1B"/>
                </a:solidFill>
              </a:rPr>
              <a:t>"Customer "</a:t>
            </a:r>
            <a:r>
              <a:t> + numberOfArrivals +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</a:t>
            </a:r>
            <a:r>
              <a:rPr>
                <a:solidFill>
                  <a:srgbClr val="D12F1B"/>
                </a:solidFill>
              </a:rPr>
              <a:t>" enters line at time "</a:t>
            </a:r>
            <a:r>
              <a:t> + clock +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</a:t>
            </a:r>
            <a:r>
              <a:rPr>
                <a:solidFill>
                  <a:srgbClr val="D12F1B"/>
                </a:solidFill>
              </a:rPr>
              <a:t>". Transaction time is "</a:t>
            </a:r>
            <a:r>
              <a:t> + transactionTime);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 } </a:t>
            </a:r>
            <a:r>
              <a:rPr>
                <a:solidFill>
                  <a:srgbClr val="008400"/>
                </a:solidFill>
              </a:rPr>
              <a:t>// end if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(transactionTimeLeft &gt; </a:t>
            </a:r>
            <a:r>
              <a:rPr>
                <a:solidFill>
                  <a:srgbClr val="272AD8"/>
                </a:solidFill>
              </a:rPr>
              <a:t>0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    transactionTimeLeft--;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>
                <a:solidFill>
                  <a:srgbClr val="BA2DA2"/>
                </a:solidFill>
              </a:rPr>
              <a:t>else</a:t>
            </a:r>
            <a:r>
              <a:t>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(!line.isEmpty())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    Customer nextCustomer = line.dequeue();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    transactionTimeLeft = nextCustomer.getTransactionTime() - </a:t>
            </a:r>
            <a:r>
              <a:rPr>
                <a:solidFill>
                  <a:srgbClr val="272AD8"/>
                </a:solidFill>
              </a:rPr>
              <a:t>1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 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timeWaited = clock - nextCustomer.getArrivalTime();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    totalTimeWaited = totalTimeWaited + timeWaited;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    numberServed++;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    System.out.println(</a:t>
            </a:r>
            <a:r>
              <a:rPr>
                <a:solidFill>
                  <a:srgbClr val="D12F1B"/>
                </a:solidFill>
              </a:rPr>
              <a:t>"Customer "</a:t>
            </a:r>
            <a:r>
              <a:t> + nextCustomer.getCustomerNumber() +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</a:t>
            </a:r>
            <a:r>
              <a:rPr>
                <a:solidFill>
                  <a:srgbClr val="D12F1B"/>
                </a:solidFill>
              </a:rPr>
              <a:t>" begins service at time "</a:t>
            </a:r>
            <a:r>
              <a:t> + clock +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</a:t>
            </a:r>
            <a:r>
              <a:rPr>
                <a:solidFill>
                  <a:srgbClr val="D12F1B"/>
                </a:solidFill>
              </a:rPr>
              <a:t>". Time waited is "</a:t>
            </a:r>
            <a:r>
              <a:t> + timeWaited);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 } </a:t>
            </a:r>
            <a:r>
              <a:rPr>
                <a:solidFill>
                  <a:srgbClr val="008400"/>
                </a:solidFill>
              </a:rPr>
              <a:t>// end if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} </a:t>
            </a:r>
            <a:r>
              <a:t>// end for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} </a:t>
            </a:r>
            <a:r>
              <a:t>// end simulate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Simulating a Waiting Line</a:t>
            </a:r>
          </a:p>
        </p:txBody>
      </p:sp>
      <p:sp>
        <p:nvSpPr>
          <p:cNvPr id="115" name="/** Displays summary results of the simulation. */…"/>
          <p:cNvSpPr txBox="1"/>
          <p:nvPr/>
        </p:nvSpPr>
        <p:spPr>
          <a:xfrm>
            <a:off x="443971" y="1871979"/>
            <a:ext cx="6936171" cy="204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/** Displays summary results of the simulation. */</a:t>
            </a:r>
            <a:r>
              <a:rPr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displayResults()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System.out.println();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System.out.println(</a:t>
            </a:r>
            <a:r>
              <a:rPr>
                <a:solidFill>
                  <a:srgbClr val="D12F1B"/>
                </a:solidFill>
              </a:rPr>
              <a:t>"Number served = "</a:t>
            </a:r>
            <a:r>
              <a:t> + numberServed);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System.out.println(</a:t>
            </a:r>
            <a:r>
              <a:rPr>
                <a:solidFill>
                  <a:srgbClr val="D12F1B"/>
                </a:solidFill>
              </a:rPr>
              <a:t>"Total time waited = "</a:t>
            </a:r>
            <a:r>
              <a:t> + totalTimeWaited);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double</a:t>
            </a:r>
            <a:r>
              <a:t> averageTimeWaited = ((</a:t>
            </a:r>
            <a:r>
              <a:rPr>
                <a:solidFill>
                  <a:srgbClr val="BA2DA2"/>
                </a:solidFill>
              </a:rPr>
              <a:t>double</a:t>
            </a:r>
            <a:r>
              <a:t>)totalTimeWaited) / numberServed;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System.out.println(</a:t>
            </a:r>
            <a:r>
              <a:rPr>
                <a:solidFill>
                  <a:srgbClr val="D12F1B"/>
                </a:solidFill>
              </a:rPr>
              <a:t>"Average time waited = "</a:t>
            </a:r>
            <a:r>
              <a:t> + averageTimeWaited);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leftInLine = numberOfArrivals - numberServed;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System.out.println(</a:t>
            </a:r>
            <a:r>
              <a:rPr>
                <a:solidFill>
                  <a:srgbClr val="D12F1B"/>
                </a:solidFill>
              </a:rPr>
              <a:t>"Number left in line = "</a:t>
            </a:r>
            <a:r>
              <a:t> + leftInLine);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displayResults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800">
              <a:defRPr sz="3300"/>
            </a:lvl1pPr>
          </a:lstStyle>
          <a:p>
            <a:r>
              <a:t>Computing the Capital Gain in a Sale of Stock</a:t>
            </a:r>
          </a:p>
        </p:txBody>
      </p:sp>
      <p:sp>
        <p:nvSpPr>
          <p:cNvPr id="118" name="FIGURE 7-7 A CRC card for the class StockLedger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39495">
              <a:defRPr sz="2596"/>
            </a:pPr>
            <a:r>
              <a:t>FIGURE 7-7 A CRC card for the class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StockLedger</a:t>
            </a:r>
          </a:p>
        </p:txBody>
      </p:sp>
      <p:graphicFrame>
        <p:nvGraphicFramePr>
          <p:cNvPr id="119" name="Table"/>
          <p:cNvGraphicFramePr/>
          <p:nvPr/>
        </p:nvGraphicFramePr>
        <p:xfrm>
          <a:off x="902971" y="1182107"/>
          <a:ext cx="7338056" cy="4313070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7338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6443">
                <a:tc>
                  <a:txBody>
                    <a:bodyPr/>
                    <a:lstStyle/>
                    <a:p>
                      <a:pPr marL="979805" marR="973455" algn="ctr" defTabSz="457200">
                        <a:spcBef>
                          <a:spcPts val="200"/>
                        </a:spcBef>
                        <a:defRPr sz="1800" b="0"/>
                      </a:pPr>
                      <a:r>
                        <a:rPr sz="3600" b="1" i="1">
                          <a:solidFill>
                            <a:srgbClr val="2F2A2B"/>
                          </a:solidFill>
                        </a:rPr>
                        <a:t>StockLedger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43">
                <a:tc>
                  <a:txBody>
                    <a:bodyPr/>
                    <a:lstStyle/>
                    <a:p>
                      <a:pPr marL="118745" algn="l" defTabSz="457200">
                        <a:defRPr sz="1800" b="0"/>
                      </a:pPr>
                      <a:r>
                        <a:rPr sz="2400" b="1" i="1" spc="-20">
                          <a:solidFill>
                            <a:srgbClr val="2F2A2B"/>
                          </a:solidFill>
                        </a:rPr>
                        <a:t>Responsibilities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443">
                <a:tc>
                  <a:txBody>
                    <a:bodyPr/>
                    <a:lstStyle/>
                    <a:p>
                      <a:pPr marL="309245" algn="l" defTabSz="457200">
                        <a:defRPr sz="1800" b="0"/>
                      </a:pPr>
                      <a:r>
                        <a:rPr sz="2400" i="1">
                          <a:solidFill>
                            <a:srgbClr val="2F2A2B"/>
                          </a:solidFill>
                        </a:rPr>
                        <a:t>Record the shares of a stock purchased,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443">
                <a:tc>
                  <a:txBody>
                    <a:bodyPr/>
                    <a:lstStyle/>
                    <a:p>
                      <a:pPr marL="379095" lvl="2" indent="457200" algn="l" defTabSz="457200">
                        <a:defRPr sz="2400" b="0" i="1">
                          <a:solidFill>
                            <a:srgbClr val="2F2A2B"/>
                          </a:solidFill>
                        </a:defRPr>
                      </a:pPr>
                      <a:r>
                        <a:t> in chronological order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443">
                <a:tc>
                  <a:txBody>
                    <a:bodyPr/>
                    <a:lstStyle/>
                    <a:p>
                      <a:pPr marL="309245" algn="l" defTabSz="457200">
                        <a:defRPr sz="1800" b="0"/>
                      </a:pPr>
                      <a:r>
                        <a:rPr sz="2400" i="1" spc="-10">
                          <a:solidFill>
                            <a:srgbClr val="2F2A2B"/>
                          </a:solidFill>
                        </a:rPr>
                        <a:t>Remove the shares of a stock sold,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443">
                <a:tc>
                  <a:txBody>
                    <a:bodyPr/>
                    <a:lstStyle/>
                    <a:p>
                      <a:pPr marL="351790" lvl="2" indent="457200" algn="l" defTabSz="457200">
                        <a:defRPr sz="2400" b="0" i="1">
                          <a:solidFill>
                            <a:srgbClr val="2F2A2B"/>
                          </a:solidFill>
                        </a:defRPr>
                      </a:pPr>
                      <a:r>
                        <a:t>beginning with the ones held the longest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443">
                <a:tc>
                  <a:txBody>
                    <a:bodyPr/>
                    <a:lstStyle/>
                    <a:p>
                      <a:pPr lvl="1" indent="228600" algn="l">
                        <a:defRPr sz="2400" b="0"/>
                      </a:pPr>
                      <a:r>
                        <a:t>Compute the capital gain (loss) on shares of 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443">
                <a:tc>
                  <a:txBody>
                    <a:bodyPr/>
                    <a:lstStyle/>
                    <a:p>
                      <a:pPr marL="118745" lvl="3" indent="685800" algn="l" defTabSz="457200">
                        <a:defRPr sz="2400" b="0" i="1">
                          <a:solidFill>
                            <a:srgbClr val="2F2A2B"/>
                          </a:solidFill>
                        </a:defRPr>
                      </a:pPr>
                      <a:r>
                        <a:t>stock sold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443">
                <a:tc>
                  <a:txBody>
                    <a:bodyPr/>
                    <a:lstStyle/>
                    <a:p>
                      <a:pPr marL="309245" algn="l" defTabSz="457200">
                        <a:defRPr sz="2400" i="1">
                          <a:solidFill>
                            <a:srgbClr val="2F2A2B"/>
                          </a:solidFill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6443">
                <a:tc>
                  <a:txBody>
                    <a:bodyPr/>
                    <a:lstStyle/>
                    <a:p>
                      <a:pPr algn="l">
                        <a:defRPr sz="1800" b="0"/>
                      </a:pPr>
                      <a:r>
                        <a:rPr sz="2400" b="1"/>
                        <a:t>Collaborations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6443">
                <a:tc>
                  <a:txBody>
                    <a:bodyPr/>
                    <a:lstStyle/>
                    <a:p>
                      <a:pPr lvl="1" indent="228600" algn="l">
                        <a:defRPr sz="2400" b="0"/>
                      </a:pPr>
                      <a:r>
                        <a:t>Share of stock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800">
              <a:defRPr sz="3300"/>
            </a:lvl1pPr>
          </a:lstStyle>
          <a:p>
            <a:r>
              <a:t>Computing the Capital Gain in a Sale of Stock</a:t>
            </a:r>
          </a:p>
        </p:txBody>
      </p:sp>
      <p:sp>
        <p:nvSpPr>
          <p:cNvPr id="122" name="FIGURE 7-8 A diagram of the classes StockLedger and StockPurchas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29768">
              <a:defRPr sz="2068"/>
            </a:lvl1pPr>
          </a:lstStyle>
          <a:p>
            <a:r>
              <a:t>FIGURE 7-8 A diagram of the classes StockLedger and StockPurchase</a:t>
            </a:r>
          </a:p>
        </p:txBody>
      </p:sp>
      <p:graphicFrame>
        <p:nvGraphicFramePr>
          <p:cNvPr id="123" name="Table"/>
          <p:cNvGraphicFramePr/>
          <p:nvPr/>
        </p:nvGraphicFramePr>
        <p:xfrm>
          <a:off x="1364338" y="1139944"/>
          <a:ext cx="6265474" cy="1778128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6265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9070">
                <a:tc>
                  <a:txBody>
                    <a:bodyPr/>
                    <a:lstStyle/>
                    <a:p>
                      <a:pPr marL="1214966" marR="1161448" algn="ctr" defTabSz="457200">
                        <a:spcBef>
                          <a:spcPts val="600"/>
                        </a:spcBef>
                        <a:defRPr sz="1800" b="0"/>
                      </a:pPr>
                      <a:r>
                        <a:rPr sz="2400">
                          <a:solidFill>
                            <a:srgbClr val="2F2A2B"/>
                          </a:solidFill>
                        </a:rPr>
                        <a:t>StockLedger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2F2A2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026">
                <a:tc>
                  <a:txBody>
                    <a:bodyPr/>
                    <a:lstStyle/>
                    <a:p>
                      <a:pPr marL="144145" marR="1051560" algn="l" defTabSz="457200">
                        <a:lnSpc>
                          <a:spcPct val="103750"/>
                        </a:lnSpc>
                        <a:defRPr sz="1800" b="0"/>
                      </a:pPr>
                      <a:r>
                        <a:rPr>
                          <a:solidFill>
                            <a:srgbClr val="2F2A2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ledger—a collection of shares owned, in order of their time of purchase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2F2A2B"/>
                      </a:solidFill>
                      <a:miter lim="400000"/>
                    </a:lnT>
                    <a:lnB w="12700">
                      <a:solidFill>
                        <a:srgbClr val="2F2A2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9473">
                <a:tc>
                  <a:txBody>
                    <a:bodyPr/>
                    <a:lstStyle/>
                    <a:p>
                      <a:pPr marL="156210" algn="l" defTabSz="457200">
                        <a:lnSpc>
                          <a:spcPct val="103750"/>
                        </a:lnSpc>
                        <a:defRPr sz="1800" b="0"/>
                      </a:pPr>
                      <a:r>
                        <a:rPr>
                          <a:solidFill>
                            <a:srgbClr val="2F2A2B"/>
                          </a:solidFill>
                        </a:rPr>
                        <a:t>buy(sharesBought, pricePerShare) 
sell(sharesSold, pricePerShare)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2F2A2B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4" name="Table"/>
          <p:cNvGraphicFramePr/>
          <p:nvPr/>
        </p:nvGraphicFramePr>
        <p:xfrm>
          <a:off x="1351638" y="3639058"/>
          <a:ext cx="6265474" cy="1424010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6265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9070">
                <a:tc>
                  <a:txBody>
                    <a:bodyPr/>
                    <a:lstStyle/>
                    <a:p>
                      <a:pPr marL="1214966" marR="1161448" algn="ctr" defTabSz="457200">
                        <a:spcBef>
                          <a:spcPts val="600"/>
                        </a:spcBef>
                        <a:defRPr sz="1800" b="0"/>
                      </a:pPr>
                      <a:r>
                        <a:rPr sz="2400">
                          <a:solidFill>
                            <a:srgbClr val="2F2A2B"/>
                          </a:solidFill>
                        </a:rPr>
                        <a:t>StockPurchases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2F2A2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939">
                <a:tc>
                  <a:txBody>
                    <a:bodyPr/>
                    <a:lstStyle/>
                    <a:p>
                      <a:pPr marL="144145" marR="1051560" algn="l" defTabSz="457200">
                        <a:lnSpc>
                          <a:spcPct val="103750"/>
                        </a:lnSpc>
                        <a:defRPr sz="1800" b="0"/>
                      </a:pPr>
                      <a:r>
                        <a:rPr>
                          <a:solidFill>
                            <a:srgbClr val="2F2A2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cost—cost of one share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2F2A2B"/>
                      </a:solidFill>
                      <a:miter lim="400000"/>
                    </a:lnT>
                    <a:lnB w="12700">
                      <a:solidFill>
                        <a:srgbClr val="2F2A2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311">
                <a:tc>
                  <a:txBody>
                    <a:bodyPr/>
                    <a:lstStyle/>
                    <a:p>
                      <a:pPr marL="156210" algn="l" defTabSz="457200">
                        <a:lnSpc>
                          <a:spcPct val="103750"/>
                        </a:lnSpc>
                        <a:defRPr sz="1800" b="0"/>
                      </a:pPr>
                      <a:r>
                        <a:rPr>
                          <a:solidFill>
                            <a:srgbClr val="2F2A2B"/>
                          </a:solidFill>
                        </a:rPr>
                        <a:t>getCostPerShare()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2F2A2B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8" name="Connection Line"/>
          <p:cNvSpPr/>
          <p:nvPr/>
        </p:nvSpPr>
        <p:spPr>
          <a:xfrm>
            <a:off x="446483" y="1334289"/>
            <a:ext cx="878706" cy="3167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4" h="21600" extrusionOk="0">
                <a:moveTo>
                  <a:pt x="15208" y="0"/>
                </a:moveTo>
                <a:cubicBezTo>
                  <a:pt x="-5396" y="5312"/>
                  <a:pt x="-5064" y="12512"/>
                  <a:pt x="16204" y="21600"/>
                </a:cubicBezTo>
              </a:path>
            </a:pathLst>
          </a:cu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6" name="1"/>
          <p:cNvSpPr txBox="1"/>
          <p:nvPr/>
        </p:nvSpPr>
        <p:spPr>
          <a:xfrm>
            <a:off x="1128840" y="1783239"/>
            <a:ext cx="203025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127" name="*"/>
          <p:cNvSpPr txBox="1"/>
          <p:nvPr/>
        </p:nvSpPr>
        <p:spPr>
          <a:xfrm>
            <a:off x="1027328" y="4539676"/>
            <a:ext cx="173334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t>*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6072">
              <a:defRPr sz="2772"/>
            </a:lvl1pPr>
          </a:lstStyle>
          <a:p>
            <a:r>
              <a:t>Computing the Capital Gain in a Sale of Stock (Part 1)</a:t>
            </a:r>
          </a:p>
        </p:txBody>
      </p:sp>
      <p:sp>
        <p:nvSpPr>
          <p:cNvPr id="131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LISTING 7-3 The class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StockLedger</a:t>
            </a:r>
          </a:p>
        </p:txBody>
      </p:sp>
      <p:sp>
        <p:nvSpPr>
          <p:cNvPr id="132" name="public class StockLedger…"/>
          <p:cNvSpPr txBox="1"/>
          <p:nvPr/>
        </p:nvSpPr>
        <p:spPr>
          <a:xfrm>
            <a:off x="443971" y="807814"/>
            <a:ext cx="7611962" cy="512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class</a:t>
            </a:r>
            <a:r>
              <a:t> StockLedger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QueueInterface&lt;StockPurchase&gt; ledger;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StockLedger()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ledger =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LinkedQueue&lt;&gt;();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} </a:t>
            </a:r>
            <a:r>
              <a:t>// end default constructor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/** Records a stock purchase in this ledger.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 b="1"/>
              <a:t>@param</a:t>
            </a:r>
            <a:r>
              <a:t> sharesBought   The number of shares purchased.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 b="1"/>
              <a:t>@param</a:t>
            </a:r>
            <a:r>
              <a:t> pricePerShare  The price per share. 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buy(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sharesBought, </a:t>
            </a:r>
            <a:r>
              <a:rPr>
                <a:solidFill>
                  <a:srgbClr val="BA2DA2"/>
                </a:solidFill>
              </a:rPr>
              <a:t>double</a:t>
            </a:r>
            <a:r>
              <a:t> pricePerShare)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BA2DA2"/>
                </a:solidFill>
              </a:rPr>
              <a:t>while</a:t>
            </a:r>
            <a:r>
              <a:t> (sharesBought &gt; </a:t>
            </a:r>
            <a:r>
              <a:rPr>
                <a:solidFill>
                  <a:srgbClr val="272AD8"/>
                </a:solidFill>
              </a:rPr>
              <a:t>0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StockPurchase purchase =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StockPurchase(pricePerShare);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ledger.enqueue(purchase);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sharesBought--;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} </a:t>
            </a:r>
            <a:r>
              <a:t>// end while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} </a:t>
            </a:r>
            <a:r>
              <a:t>// end buy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ADT Queue</a:t>
            </a:r>
          </a:p>
        </p:txBody>
      </p:sp>
      <p:sp>
        <p:nvSpPr>
          <p:cNvPr id="5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queue is another name for a waiting line</a:t>
            </a:r>
          </a:p>
          <a:p>
            <a:r>
              <a:t>Used within operating systems and to simulate real-world events</a:t>
            </a:r>
          </a:p>
          <a:p>
            <a:pPr lvl="1"/>
            <a:r>
              <a:t>Come into play whenever processes or events must wait</a:t>
            </a:r>
          </a:p>
          <a:p>
            <a:r>
              <a:t>Entries organized first-in, first-out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6072">
              <a:defRPr sz="2772"/>
            </a:lvl1pPr>
          </a:lstStyle>
          <a:p>
            <a:r>
              <a:t>Computing the Capital Gain in a Sale of Stock (Part 2)</a:t>
            </a:r>
          </a:p>
        </p:txBody>
      </p:sp>
      <p:sp>
        <p:nvSpPr>
          <p:cNvPr id="135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LISTING 7-3 The class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StockLedger</a:t>
            </a:r>
          </a:p>
        </p:txBody>
      </p:sp>
      <p:sp>
        <p:nvSpPr>
          <p:cNvPr id="136" name="/** Removes from this ledger any shares that were sold…"/>
          <p:cNvSpPr txBox="1"/>
          <p:nvPr/>
        </p:nvSpPr>
        <p:spPr>
          <a:xfrm>
            <a:off x="457200" y="807814"/>
            <a:ext cx="6809127" cy="489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/** Removes from this ledger any shares that were sold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and computes the capital gain or loss.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 b="1"/>
              <a:t>@param</a:t>
            </a:r>
            <a:r>
              <a:t> sharesSold     The number of shares sold.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 b="1"/>
              <a:t>@param</a:t>
            </a:r>
            <a:r>
              <a:t> pricePerShare  The price per share.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 b="1"/>
              <a:t>@return</a:t>
            </a:r>
            <a:r>
              <a:t>  The capital gain (loss). 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double</a:t>
            </a:r>
            <a:r>
              <a:t> sell(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sharesSold, </a:t>
            </a:r>
            <a:r>
              <a:rPr>
                <a:solidFill>
                  <a:srgbClr val="BA2DA2"/>
                </a:solidFill>
              </a:rPr>
              <a:t>double</a:t>
            </a:r>
            <a:r>
              <a:t> pricePerShare)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</a:t>
            </a:r>
            <a:r>
              <a:rPr>
                <a:solidFill>
                  <a:srgbClr val="BA2DA2"/>
                </a:solidFill>
              </a:rPr>
              <a:t>double</a:t>
            </a:r>
            <a:r>
              <a:t> saleAmount = sharesSold * pricePerShare;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</a:t>
            </a:r>
            <a:r>
              <a:rPr>
                <a:solidFill>
                  <a:srgbClr val="BA2DA2"/>
                </a:solidFill>
              </a:rPr>
              <a:t>double</a:t>
            </a:r>
            <a:r>
              <a:t> totalCost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</a:t>
            </a:r>
            <a:r>
              <a:rPr>
                <a:solidFill>
                  <a:srgbClr val="BA2DA2"/>
                </a:solidFill>
              </a:rPr>
              <a:t>while</a:t>
            </a:r>
            <a:r>
              <a:t> (sharesSold &gt; </a:t>
            </a:r>
            <a:r>
              <a:rPr>
                <a:solidFill>
                  <a:srgbClr val="272AD8"/>
                </a:solidFill>
              </a:rPr>
              <a:t>0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 StockPurchase share = ledger.dequeue();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BA2DA2"/>
                </a:solidFill>
              </a:rPr>
              <a:t>double</a:t>
            </a:r>
            <a:r>
              <a:t> shareCost = share.getCostPerShare();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 totalCost = totalCost + shareCost;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 sharesSold--;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} </a:t>
            </a:r>
            <a:r>
              <a:t>// end while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saleAmount - totalCost; </a:t>
            </a:r>
            <a:r>
              <a:rPr>
                <a:solidFill>
                  <a:srgbClr val="008400"/>
                </a:solidFill>
              </a:rPr>
              <a:t>// Gain or loss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} </a:t>
            </a:r>
            <a:r>
              <a:t>// end sell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StockLedger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0351">
              <a:defRPr sz="2551"/>
            </a:lvl1pPr>
          </a:lstStyle>
          <a:p>
            <a:r>
              <a:t>FIGURE 7-9 Two representations of stock shares in a queue</a:t>
            </a:r>
          </a:p>
        </p:txBody>
      </p:sp>
      <p:sp>
        <p:nvSpPr>
          <p:cNvPr id="139" name="FIGURE 7-9 Two representations of stock shares in a queu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12063">
              <a:defRPr sz="2464"/>
            </a:lvl1pPr>
          </a:lstStyle>
          <a:p>
            <a:r>
              <a:t>FIGURE 7-9 Two representations of stock shares in a queue</a:t>
            </a:r>
          </a:p>
        </p:txBody>
      </p:sp>
      <p:pic>
        <p:nvPicPr>
          <p:cNvPr id="140" name="A figure illustrates 2 representations of stock shares in a queue. Individual Shares of stock in a queue&#10;&#10;Picture 1" descr="A figure illustrates 2 representations of stock shares in a queue. Individual Shares of stock in a queue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7615" y="1085183"/>
            <a:ext cx="5749186" cy="2057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A figure illustrates 2 representations of stock shares in a queue. Grouped shares of stock as objects in a queue&#10;&#10;Picture 1" descr="A figure illustrates 2 representations of stock shares in a queue. Grouped shares of stock as objects in a queue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0682" y="3496259"/>
            <a:ext cx="6940586" cy="2057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58951">
              <a:defRPr sz="3652"/>
            </a:pPr>
            <a:r>
              <a:t>Java Class Library: The Interface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Queue</a:t>
            </a:r>
          </a:p>
        </p:txBody>
      </p:sp>
      <p:sp>
        <p:nvSpPr>
          <p:cNvPr id="144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Methods provided</a:t>
            </a:r>
          </a:p>
          <a:p>
            <a:pPr lvl="1"/>
            <a:r>
              <a:t>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add</a:t>
            </a: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 offer</a:t>
            </a: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 remove</a:t>
            </a: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 poll</a:t>
            </a: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 element</a:t>
            </a: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 peek</a:t>
            </a: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 isEmpty</a:t>
            </a: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 size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85725"/>
            <a:ext cx="7258050" cy="668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981199" y="6578221"/>
            <a:ext cx="4883625" cy="279779"/>
            <a:chOff x="1981199" y="6578221"/>
            <a:chExt cx="4883625" cy="279779"/>
          </a:xfrm>
        </p:grpSpPr>
        <p:sp>
          <p:nvSpPr>
            <p:cNvPr id="3" name="Rectangle 2"/>
            <p:cNvSpPr/>
            <p:nvPr/>
          </p:nvSpPr>
          <p:spPr>
            <a:xfrm>
              <a:off x="5472752" y="6578221"/>
              <a:ext cx="1392072" cy="279779"/>
            </a:xfrm>
            <a:prstGeom prst="rect">
              <a:avLst/>
            </a:prstGeom>
            <a:solidFill>
              <a:srgbClr val="FFFF00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981199" y="6578221"/>
              <a:ext cx="1062252" cy="279779"/>
            </a:xfrm>
            <a:prstGeom prst="rect">
              <a:avLst/>
            </a:prstGeom>
            <a:solidFill>
              <a:srgbClr val="FFFF00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556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219200"/>
            <a:ext cx="822642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5450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68680">
              <a:defRPr sz="4180"/>
            </a:pPr>
            <a:r>
              <a:t>The ADT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Deque</a:t>
            </a:r>
          </a:p>
        </p:txBody>
      </p:sp>
      <p:sp>
        <p:nvSpPr>
          <p:cNvPr id="147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double ended queue</a:t>
            </a:r>
          </a:p>
          <a:p>
            <a:r>
              <a:rPr>
                <a:latin typeface="Courier New"/>
                <a:ea typeface="Courier New"/>
                <a:cs typeface="Courier New"/>
                <a:sym typeface="Courier New"/>
              </a:rPr>
              <a:t>Deque</a:t>
            </a:r>
            <a:r>
              <a:t> pronounced “deck”</a:t>
            </a:r>
          </a:p>
          <a:p>
            <a:r>
              <a:t>Has both queue-like operations and stack-like operations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ADT Deque</a:t>
            </a:r>
          </a:p>
        </p:txBody>
      </p:sp>
      <p:sp>
        <p:nvSpPr>
          <p:cNvPr id="150" name="FIGURE 7-10 An instance d of a dequ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39495">
              <a:defRPr sz="2596"/>
            </a:pPr>
            <a:r>
              <a:t>FIGURE 7-10 An instance d of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deque</a:t>
            </a:r>
          </a:p>
        </p:txBody>
      </p:sp>
      <p:pic>
        <p:nvPicPr>
          <p:cNvPr id="151" name="A figure illustrates an instance d of a dequeue.&#10;&#10;Picture 1" descr="A figure illustrates an instance d of a dequeue.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2557871"/>
            <a:ext cx="8382000" cy="17422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48055">
              <a:defRPr sz="2156"/>
            </a:lvl1pPr>
          </a:lstStyle>
          <a:p>
            <a:r>
              <a:t>FIGURE 7-11 A comparison of operations for a stack s, a queue q, and a deque d</a:t>
            </a:r>
          </a:p>
        </p:txBody>
      </p:sp>
      <p:sp>
        <p:nvSpPr>
          <p:cNvPr id="154" name="FIGURE 7-11 A comparison of operations for a stack s, a queue q, and a deque d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374904">
              <a:defRPr sz="1803"/>
            </a:lvl1pPr>
          </a:lstStyle>
          <a:p>
            <a:r>
              <a:t>FIGURE 7-11 A comparison of operations for a stack s, a queue q, and a deque d</a:t>
            </a:r>
          </a:p>
        </p:txBody>
      </p:sp>
      <p:pic>
        <p:nvPicPr>
          <p:cNvPr id="155" name="A figure compares the operations those add, remove and retrieve the entries of a stack. Add operation&#10;&#10;Picture 1" descr="A figure compares the operations those add, remove and retrieve the entries of a stack. Add operation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576" y="960214"/>
            <a:ext cx="7925620" cy="1670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A figure compares the operations those add, remove and retrieve the entries of a stack.  Remove operation&#10;&#10;Picture 1" descr="A figure compares the operations those add, remove and retrieve the entries of a stack.  Remove operation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7576" y="3010484"/>
            <a:ext cx="8104049" cy="1308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A figure compares the operations those add, remove and retrieve the entries of a stack. Retrieve operation&#10;&#10;Picture 1" descr="A figure compares the operations those add, remove and retrieve the entries of a stack. Retrieve operation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7576" y="4451201"/>
            <a:ext cx="7154133" cy="1195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"/>
          <p:cNvSpPr txBox="1">
            <a:spLocks noGrp="1"/>
          </p:cNvSpPr>
          <p:nvPr>
            <p:ph type="title"/>
          </p:nvPr>
        </p:nvSpPr>
        <p:spPr>
          <a:xfrm>
            <a:off x="249435" y="-127001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ADT Deque</a:t>
            </a:r>
          </a:p>
        </p:txBody>
      </p:sp>
      <p:sp>
        <p:nvSpPr>
          <p:cNvPr id="160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5958015"/>
            <a:ext cx="8229600" cy="58100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749808">
              <a:defRPr sz="2952"/>
            </a:lvl1pPr>
          </a:lstStyle>
          <a:p>
            <a:r>
              <a:t>LISTING 7-4 An interface for the ADT deque</a:t>
            </a:r>
          </a:p>
        </p:txBody>
      </p:sp>
      <p:sp>
        <p:nvSpPr>
          <p:cNvPr id="161" name="/** An interface for the ADT deque. */…"/>
          <p:cNvSpPr txBox="1"/>
          <p:nvPr/>
        </p:nvSpPr>
        <p:spPr>
          <a:xfrm>
            <a:off x="443971" y="485563"/>
            <a:ext cx="6909115" cy="5439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/**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An interface for the ADT deque.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interface</a:t>
            </a:r>
            <a:r>
              <a:t> DequeInterface&lt;T&gt;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/** Adds a new entry to the front/back of this deque.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</a:t>
            </a:r>
            <a:r>
              <a:rPr b="1"/>
              <a:t>@param</a:t>
            </a:r>
            <a:r>
              <a:t> newEntry  An object to be added. 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addToFront(T newEntry);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addToBack(T newEntry);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/** Removes and returns the front/back entry of this deque.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</a:t>
            </a:r>
            <a:r>
              <a:rPr b="1"/>
              <a:t>@return</a:t>
            </a:r>
            <a:r>
              <a:t>  The object at the front/back of the deque.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</a:t>
            </a:r>
            <a:r>
              <a:rPr b="1"/>
              <a:t>@throws</a:t>
            </a:r>
            <a:r>
              <a:t>  EmptyQueueException if the deque is empty before the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operation. 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T removeFront();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T removeBack();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/** Retrieves the front/back entry of this deque.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</a:t>
            </a:r>
            <a:r>
              <a:rPr b="1"/>
              <a:t>@return</a:t>
            </a:r>
            <a:r>
              <a:t>  The object at the front/back of the deque.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</a:t>
            </a:r>
            <a:r>
              <a:rPr b="1"/>
              <a:t>@throws</a:t>
            </a:r>
            <a:r>
              <a:t>  EmptyQueueException if the deque is empty. 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T getFront();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T getBack();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/** Detects whether this deque is empty.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</a:t>
            </a:r>
            <a:r>
              <a:rPr b="1"/>
              <a:t>@return</a:t>
            </a:r>
            <a:r>
              <a:t>  True if the deque is empty, or false otherwise. 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boolean</a:t>
            </a:r>
            <a:r>
              <a:t> isEmpty();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/*  Removes all entries from this deque. 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clear();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DequeInterface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ADT Deque</a:t>
            </a:r>
          </a:p>
        </p:txBody>
      </p:sp>
      <p:sp>
        <p:nvSpPr>
          <p:cNvPr id="164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02920">
              <a:defRPr sz="1980"/>
            </a:lvl1pPr>
          </a:lstStyle>
          <a:p>
            <a:r>
              <a:t>Pseudocode that uses a deque to read and display a line of keyboard input</a:t>
            </a:r>
          </a:p>
        </p:txBody>
      </p:sp>
      <p:sp>
        <p:nvSpPr>
          <p:cNvPr id="165" name="// Read a line…"/>
          <p:cNvSpPr txBox="1"/>
          <p:nvPr/>
        </p:nvSpPr>
        <p:spPr>
          <a:xfrm>
            <a:off x="1256772" y="1011014"/>
            <a:ext cx="4415803" cy="4438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2100" i="1">
                <a:solidFill>
                  <a:srgbClr val="92949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j-lt"/>
                <a:ea typeface="+mj-ea"/>
                <a:cs typeface="+mj-cs"/>
                <a:sym typeface="Arial"/>
              </a:rPr>
              <a:t>// </a:t>
            </a:r>
            <a:r>
              <a:t>Read a line</a:t>
            </a:r>
            <a:endParaRPr>
              <a:solidFill>
                <a:srgbClr val="000000"/>
              </a:solidFill>
            </a:endParaRPr>
          </a:p>
          <a:p>
            <a:pPr defTabSz="457200">
              <a:defRPr sz="2100" i="1">
                <a:solidFill>
                  <a:srgbClr val="2F2A2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j-lt"/>
                <a:ea typeface="+mj-ea"/>
                <a:cs typeface="+mj-cs"/>
                <a:sym typeface="Arial"/>
              </a:rPr>
              <a:t>d = </a:t>
            </a:r>
            <a:r>
              <a:t>a new empty deque</a:t>
            </a:r>
            <a:endParaRPr>
              <a:solidFill>
                <a:srgbClr val="000000"/>
              </a:solidFill>
            </a:endParaRPr>
          </a:p>
          <a:p>
            <a:pPr defTabSz="457200">
              <a:defRPr sz="2100" i="1">
                <a:solidFill>
                  <a:srgbClr val="2F2A2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>
                <a:latin typeface="+mj-lt"/>
                <a:ea typeface="+mj-ea"/>
                <a:cs typeface="+mj-cs"/>
                <a:sym typeface="Arial"/>
              </a:rPr>
              <a:t>while 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(</a:t>
            </a:r>
            <a:r>
              <a:t>not end of line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)</a:t>
            </a:r>
            <a:endParaRPr i="0">
              <a:solidFill>
                <a:srgbClr val="000000"/>
              </a:solidFill>
            </a:endParaRPr>
          </a:p>
          <a:p>
            <a:pPr defTabSz="457200">
              <a:defRPr sz="2100">
                <a:solidFill>
                  <a:srgbClr val="2F2A2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{</a:t>
            </a:r>
            <a:endParaRPr>
              <a:solidFill>
                <a:srgbClr val="000000"/>
              </a:solidFill>
            </a:endParaRPr>
          </a:p>
          <a:p>
            <a:pPr lvl="1" indent="228600" defTabSz="457200">
              <a:defRPr sz="2100" i="1">
                <a:solidFill>
                  <a:srgbClr val="2F2A2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j-lt"/>
                <a:ea typeface="+mj-ea"/>
                <a:cs typeface="+mj-cs"/>
                <a:sym typeface="Arial"/>
              </a:rPr>
              <a:t>character = </a:t>
            </a:r>
            <a:r>
              <a:t>next character read</a:t>
            </a:r>
            <a:endParaRPr>
              <a:solidFill>
                <a:srgbClr val="000000"/>
              </a:solidFill>
            </a:endParaRPr>
          </a:p>
          <a:p>
            <a:pPr marR="3441700" lvl="1" indent="228600" defTabSz="457200">
              <a:tabLst>
                <a:tab pos="3073400" algn="l"/>
              </a:tabLst>
              <a:defRPr sz="2100">
                <a:solidFill>
                  <a:srgbClr val="2F2A2B"/>
                </a:solidFill>
              </a:defRPr>
            </a:pPr>
            <a:r>
              <a:rPr b="1"/>
              <a:t>if</a:t>
            </a:r>
            <a:r>
              <a:rPr b="1" spc="192"/>
              <a:t> </a:t>
            </a:r>
            <a:r>
              <a:t>(character</a:t>
            </a:r>
            <a:r>
              <a:rPr spc="332"/>
              <a:t> </a:t>
            </a:r>
            <a:r>
              <a:t>== ←) </a:t>
            </a:r>
          </a:p>
          <a:p>
            <a:pPr marR="3441700" lvl="2" indent="457200" defTabSz="457200">
              <a:tabLst>
                <a:tab pos="3073400" algn="l"/>
              </a:tabLst>
              <a:defRPr sz="2100">
                <a:solidFill>
                  <a:srgbClr val="2F2A2B"/>
                </a:solidFill>
              </a:defRPr>
            </a:pPr>
            <a:r>
              <a:t>d.removeBack()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indent="228600" defTabSz="457200">
              <a:defRPr sz="2100" b="1">
                <a:solidFill>
                  <a:srgbClr val="2F2A2B"/>
                </a:solidFill>
              </a:defRPr>
            </a:pPr>
            <a:r>
              <a:t>else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2" indent="457200" defTabSz="457200">
              <a:defRPr sz="2100" b="1">
                <a:solidFill>
                  <a:srgbClr val="2F2A2B"/>
                </a:solidFill>
              </a:defRPr>
            </a:pPr>
            <a:r>
              <a:t>d.addToBack(character)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defRPr sz="2100">
                <a:solidFill>
                  <a:srgbClr val="2F2A2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}</a:t>
            </a:r>
            <a:endParaRPr>
              <a:solidFill>
                <a:srgbClr val="000000"/>
              </a:solidFill>
            </a:endParaRPr>
          </a:p>
          <a:p>
            <a:pPr defTabSz="457200">
              <a:defRPr sz="2100" i="1">
                <a:solidFill>
                  <a:srgbClr val="92949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j-lt"/>
                <a:ea typeface="+mj-ea"/>
                <a:cs typeface="+mj-cs"/>
                <a:sym typeface="Arial"/>
              </a:rPr>
              <a:t>// </a:t>
            </a:r>
            <a:r>
              <a:t>Display the corrected line</a:t>
            </a:r>
            <a:endParaRPr>
              <a:solidFill>
                <a:srgbClr val="000000"/>
              </a:solidFill>
            </a:endParaRPr>
          </a:p>
          <a:p>
            <a:pPr marR="2067560" defTabSz="457200">
              <a:defRPr sz="2100">
                <a:solidFill>
                  <a:srgbClr val="2F2A2B"/>
                </a:solidFill>
              </a:defRPr>
            </a:pPr>
            <a:r>
              <a:rPr b="1"/>
              <a:t>while </a:t>
            </a:r>
            <a:r>
              <a:t>(!d.isEmpty()) </a:t>
            </a:r>
          </a:p>
          <a:p>
            <a:pPr marR="2067560" lvl="1" indent="228600" defTabSz="457200">
              <a:defRPr sz="2100">
                <a:solidFill>
                  <a:srgbClr val="2F2A2B"/>
                </a:solidFill>
              </a:defRPr>
            </a:pPr>
            <a:r>
              <a:t>System.out.print(d.removeFront())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defRPr sz="2100">
                <a:solidFill>
                  <a:srgbClr val="2F2A2B"/>
                </a:solidFill>
              </a:defRPr>
            </a:pPr>
            <a:r>
              <a:t>System.out.println()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ADT Queue</a:t>
            </a:r>
          </a:p>
        </p:txBody>
      </p:sp>
      <p:sp>
        <p:nvSpPr>
          <p:cNvPr id="53" name="FIGURE 7-1 Some everyday queues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749808">
              <a:defRPr sz="2952"/>
            </a:lvl1pPr>
          </a:lstStyle>
          <a:p>
            <a:r>
              <a:t>FIGURE 7-1 Some everyday queues</a:t>
            </a:r>
          </a:p>
        </p:txBody>
      </p:sp>
      <p:pic>
        <p:nvPicPr>
          <p:cNvPr id="54" name="A figure displays examples of queues in everyday life. A queue of train coaches, a queue of chickens, and a queue of vehicles waiting before a car wash.&#10;&#10;Picture 1" descr="A figure displays examples of queues in everyday life. A queue of train coaches, a queue of chickens, and a queue of vehicles waiting before a car wash.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499402"/>
            <a:ext cx="8534400" cy="41940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655">
              <a:defRPr sz="3256"/>
            </a:lvl1pPr>
          </a:lstStyle>
          <a:p>
            <a:r>
              <a:t>Computing the  Capital Gain in a Sale of Stock</a:t>
            </a:r>
          </a:p>
        </p:txBody>
      </p:sp>
      <p:sp>
        <p:nvSpPr>
          <p:cNvPr id="168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43971" y="5848708"/>
            <a:ext cx="8229601" cy="581001"/>
          </a:xfrm>
          <a:prstGeom prst="rect">
            <a:avLst/>
          </a:prstGeom>
        </p:spPr>
        <p:txBody>
          <a:bodyPr/>
          <a:lstStyle/>
          <a:p>
            <a:pPr defTabSz="411479">
              <a:defRPr sz="1619"/>
            </a:pPr>
            <a:r>
              <a:t>Method buy creates an instance of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StockPurchase</a:t>
            </a:r>
            <a:r>
              <a:t> and places it at the back of the deque</a:t>
            </a:r>
          </a:p>
        </p:txBody>
      </p:sp>
      <p:sp>
        <p:nvSpPr>
          <p:cNvPr id="169" name="public double sell(int sharesSold, double pricePerShare)…"/>
          <p:cNvSpPr txBox="1"/>
          <p:nvPr/>
        </p:nvSpPr>
        <p:spPr>
          <a:xfrm>
            <a:off x="342371" y="721360"/>
            <a:ext cx="8101898" cy="527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double</a:t>
            </a:r>
            <a:r>
              <a:t> sell(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sharesSold, </a:t>
            </a:r>
            <a:r>
              <a:rPr>
                <a:solidFill>
                  <a:srgbClr val="BA2DA2"/>
                </a:solidFill>
              </a:rPr>
              <a:t>double</a:t>
            </a:r>
            <a:r>
              <a:t> pricePerShare)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double</a:t>
            </a:r>
            <a:r>
              <a:t> saleAmount = sharesSold * pricePerShare;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double</a:t>
            </a:r>
            <a:r>
              <a:t> totalCost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while</a:t>
            </a:r>
            <a:r>
              <a:t> (sharesSold &gt; </a:t>
            </a:r>
            <a:r>
              <a:rPr>
                <a:solidFill>
                  <a:srgbClr val="272AD8"/>
                </a:solidFill>
              </a:rPr>
              <a:t>0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StockPurchase transaction = ledger.removeFront();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double</a:t>
            </a:r>
            <a:r>
              <a:t> shareCost = transaction.getCostPerShare();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numberOfShares = transaction.getNumberOfShares();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(numberOfShares &gt; sharesSold)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totalCost = totalCost + sharesSold * shareCost;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numberToPutBack = numberOfShares - sharesSold;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StockPurchase leftOver =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StockPurchase(numberToPutBack, shareCost);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ledger.addToFront(leftOver); </a:t>
            </a:r>
            <a:r>
              <a:rPr>
                <a:solidFill>
                  <a:srgbClr val="008400"/>
                </a:solidFill>
              </a:rPr>
              <a:t>// Return leftover shares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 </a:t>
            </a:r>
            <a:r>
              <a:t>// Note: Loop will exit since sharesSold will be &lt;= 0 later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}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else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totalCost = totalCost + numberOfShares * shareCost;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sharesSold = sharesSold - numberOfShares;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while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saleAmount - totalCost; </a:t>
            </a:r>
            <a:r>
              <a:rPr>
                <a:solidFill>
                  <a:srgbClr val="008400"/>
                </a:solidFill>
              </a:rPr>
              <a:t>// Gain or loss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sell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xfrm>
            <a:off x="249766" y="0"/>
            <a:ext cx="8513234" cy="816042"/>
          </a:xfrm>
          <a:prstGeom prst="rect">
            <a:avLst/>
          </a:prstGeom>
        </p:spPr>
        <p:txBody>
          <a:bodyPr/>
          <a:lstStyle/>
          <a:p>
            <a:pPr defTabSz="758951">
              <a:defRPr sz="3652"/>
            </a:pPr>
            <a:r>
              <a:t>Java Class Library: The Interface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Deque</a:t>
            </a:r>
          </a:p>
        </p:txBody>
      </p:sp>
      <p:sp>
        <p:nvSpPr>
          <p:cNvPr id="172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Methods provided</a:t>
            </a:r>
          </a:p>
          <a:p>
            <a:pPr lvl="1"/>
            <a:r>
              <a:t>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addFirst, offerFirst</a:t>
            </a: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 addLast, offerLast</a:t>
            </a: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 removeFirst, pollFirst</a:t>
            </a: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 removeLast, pollLast</a:t>
            </a: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 getFirst, peekFirst</a:t>
            </a: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 getLast, peekLast</a:t>
            </a: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 isEmpty, clear, size</a:t>
            </a: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 push, pop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94944">
              <a:defRPr sz="3343"/>
            </a:pPr>
            <a:r>
              <a:rPr dirty="0"/>
              <a:t>Java Class Library:  The Class </a:t>
            </a:r>
            <a:r>
              <a:rPr dirty="0" err="1">
                <a:latin typeface="Courier New"/>
                <a:ea typeface="Courier New"/>
                <a:cs typeface="Courier New"/>
                <a:sym typeface="Courier New"/>
              </a:rPr>
              <a:t>ArrayDeque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Implements the interface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Deque</a:t>
            </a:r>
          </a:p>
          <a:p>
            <a:r>
              <a:t>Constructors provided</a:t>
            </a:r>
          </a:p>
          <a:p>
            <a:pPr lvl="1"/>
            <a:r>
              <a:t>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ArrayDeque()</a:t>
            </a:r>
          </a:p>
          <a:p>
            <a:pPr lvl="1"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ArrayDeque(int initialCapacity)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914400"/>
            <a:ext cx="8253412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2955" y="5445457"/>
            <a:ext cx="7492621" cy="286603"/>
          </a:xfrm>
          <a:prstGeom prst="rect">
            <a:avLst/>
          </a:prstGeom>
          <a:solidFill>
            <a:srgbClr val="FFFF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42C682-8EE0-4D0F-9287-5AC94DF14B19}"/>
              </a:ext>
            </a:extLst>
          </p:cNvPr>
          <p:cNvSpPr txBox="1">
            <a:spLocks/>
          </p:cNvSpPr>
          <p:nvPr/>
        </p:nvSpPr>
        <p:spPr>
          <a:xfrm>
            <a:off x="258233" y="0"/>
            <a:ext cx="8513234" cy="816042"/>
          </a:xfrm>
          <a:prstGeom prst="rect">
            <a:avLst/>
          </a:prstGeom>
        </p:spPr>
        <p:txBody>
          <a:bodyPr/>
          <a:lstStyle>
            <a:lvl1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defTabSz="694944" hangingPunct="1">
              <a:defRPr sz="3343"/>
            </a:pPr>
            <a:r>
              <a:rPr lang="en-US" sz="3343"/>
              <a:t>Java Class Library:  The Class </a:t>
            </a:r>
            <a:r>
              <a:rPr lang="en-US" sz="3343">
                <a:latin typeface="Courier New"/>
                <a:ea typeface="Courier New"/>
                <a:cs typeface="Courier New"/>
                <a:sym typeface="Courier New"/>
              </a:rPr>
              <a:t>ArrayDeque</a:t>
            </a:r>
            <a:endParaRPr lang="en-US" sz="3343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9189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ADT Priority Queue</a:t>
            </a:r>
          </a:p>
        </p:txBody>
      </p:sp>
      <p:sp>
        <p:nvSpPr>
          <p:cNvPr id="178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Consider how a hospital assigns a priority to each patient that overrides time at which patient arrived.</a:t>
            </a:r>
          </a:p>
          <a:p>
            <a:r>
              <a:t>ADT priority queue organizes objects according to their priorities</a:t>
            </a:r>
          </a:p>
          <a:p>
            <a:r>
              <a:t>Definition of “priority” depends on nature of the items in the queue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xfrm>
            <a:off x="249435" y="-127001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ADT Priority Queue</a:t>
            </a:r>
          </a:p>
        </p:txBody>
      </p:sp>
      <p:sp>
        <p:nvSpPr>
          <p:cNvPr id="181" name="Text Placeholder 4"/>
          <p:cNvSpPr txBox="1">
            <a:spLocks noGrp="1"/>
          </p:cNvSpPr>
          <p:nvPr>
            <p:ph type="body" sz="quarter" idx="1"/>
          </p:nvPr>
        </p:nvSpPr>
        <p:spPr>
          <a:xfrm>
            <a:off x="457200" y="5958015"/>
            <a:ext cx="8229600" cy="5810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defTabSz="694944">
              <a:defRPr sz="2736"/>
            </a:lvl1pPr>
          </a:lstStyle>
          <a:p>
            <a:r>
              <a:t>LISTING 7-5 An interface for the ADT priority queue</a:t>
            </a:r>
          </a:p>
        </p:txBody>
      </p:sp>
      <p:sp>
        <p:nvSpPr>
          <p:cNvPr id="182" name="/** An interface for the ADT priority queue. */…"/>
          <p:cNvSpPr txBox="1"/>
          <p:nvPr/>
        </p:nvSpPr>
        <p:spPr>
          <a:xfrm>
            <a:off x="379565" y="504613"/>
            <a:ext cx="7608433" cy="557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/**</a:t>
            </a:r>
            <a:r>
              <a:rPr sz="1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An interface for the ADT priority queue.</a:t>
            </a:r>
            <a:r>
              <a:rPr sz="1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*/</a:t>
            </a:r>
            <a:endParaRPr sz="14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interface</a:t>
            </a:r>
            <a:r>
              <a:t> PriorityQueueInterface&lt;T </a:t>
            </a:r>
            <a:r>
              <a:rPr>
                <a:solidFill>
                  <a:srgbClr val="BA2DA2"/>
                </a:solidFill>
              </a:rPr>
              <a:t>extends</a:t>
            </a:r>
            <a:r>
              <a:t> Comparable&lt;? </a:t>
            </a:r>
            <a:r>
              <a:rPr>
                <a:solidFill>
                  <a:srgbClr val="BA2DA2"/>
                </a:solidFill>
              </a:rPr>
              <a:t>super</a:t>
            </a:r>
            <a:r>
              <a:t> T&gt;&gt;</a:t>
            </a:r>
            <a:endParaRPr sz="14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 sz="14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/** Adds a new entry to this priority queue.</a:t>
            </a:r>
            <a:endParaRPr sz="14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</a:t>
            </a:r>
            <a:r>
              <a:rPr b="1"/>
              <a:t>@param</a:t>
            </a:r>
            <a:r>
              <a:t> newEntry  An object to be added. */</a:t>
            </a:r>
            <a:endParaRPr sz="14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add(T newEntry);</a:t>
            </a:r>
            <a:endParaRPr sz="14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 sz="14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/** Removes and returns the entry having the highest priority.</a:t>
            </a:r>
            <a:endParaRPr sz="14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</a:t>
            </a:r>
            <a:r>
              <a:rPr b="1"/>
              <a:t>@return</a:t>
            </a:r>
            <a:r>
              <a:t>  Either the object having the highest priority or, if the</a:t>
            </a:r>
            <a:endParaRPr sz="14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priority queue is empty before the operation, null. */</a:t>
            </a:r>
            <a:endParaRPr sz="14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T remove();</a:t>
            </a:r>
            <a:endParaRPr sz="14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 sz="14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/** Retrieves the entry having the highest priority.</a:t>
            </a:r>
            <a:endParaRPr sz="14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</a:t>
            </a:r>
            <a:r>
              <a:rPr b="1"/>
              <a:t>@return</a:t>
            </a:r>
            <a:r>
              <a:t>  Either the object having the highest priority or, if the</a:t>
            </a:r>
            <a:endParaRPr sz="14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priority queue is empty, null. */</a:t>
            </a:r>
            <a:endParaRPr sz="14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T peek();</a:t>
            </a:r>
            <a:endParaRPr sz="14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 sz="14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/** Detects whether this priority queue is empty.</a:t>
            </a:r>
            <a:endParaRPr sz="14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</a:t>
            </a:r>
            <a:r>
              <a:rPr b="1"/>
              <a:t>@return</a:t>
            </a:r>
            <a:r>
              <a:t>  True if the priority queue is empty, or false otherwise. */</a:t>
            </a:r>
            <a:endParaRPr sz="14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boolean</a:t>
            </a:r>
            <a:r>
              <a:t> isEmpty();</a:t>
            </a:r>
            <a:endParaRPr sz="14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 sz="14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/** Gets the size of this priority queue.</a:t>
            </a:r>
            <a:endParaRPr sz="14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</a:t>
            </a:r>
            <a:r>
              <a:rPr b="1"/>
              <a:t>@return</a:t>
            </a:r>
            <a:r>
              <a:t>  The number of entries currently in the priority queue. */</a:t>
            </a:r>
            <a:endParaRPr sz="14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getSize();</a:t>
            </a:r>
            <a:endParaRPr sz="14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 sz="14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/** Removes all entries from this priority queue. */</a:t>
            </a:r>
            <a:endParaRPr sz="14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clear();</a:t>
            </a:r>
            <a:endParaRPr sz="14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PriorityQueueInterface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Tracking Your Assignments</a:t>
            </a:r>
          </a:p>
        </p:txBody>
      </p:sp>
      <p:sp>
        <p:nvSpPr>
          <p:cNvPr id="185" name="FIGURES 7-12 &amp; 7-13 UML diagrams of the class Assignment and AssignmentLog"/>
          <p:cNvSpPr txBox="1">
            <a:spLocks noGrp="1"/>
          </p:cNvSpPr>
          <p:nvPr>
            <p:ph type="body" sz="quarter" idx="1"/>
          </p:nvPr>
        </p:nvSpPr>
        <p:spPr>
          <a:xfrm>
            <a:off x="247732" y="5831015"/>
            <a:ext cx="8648536" cy="581001"/>
          </a:xfrm>
          <a:prstGeom prst="rect">
            <a:avLst/>
          </a:prstGeom>
        </p:spPr>
        <p:txBody>
          <a:bodyPr/>
          <a:lstStyle/>
          <a:p>
            <a:pPr defTabSz="365760">
              <a:defRPr sz="1760"/>
            </a:pPr>
            <a:r>
              <a:t>FIGURES 7-12 &amp; 7-13 UML diagrams of the class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Assignment</a:t>
            </a:r>
            <a:r>
              <a:t> and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AssignmentLog</a:t>
            </a:r>
          </a:p>
        </p:txBody>
      </p:sp>
      <p:graphicFrame>
        <p:nvGraphicFramePr>
          <p:cNvPr id="186" name="Table"/>
          <p:cNvGraphicFramePr/>
          <p:nvPr/>
        </p:nvGraphicFramePr>
        <p:xfrm>
          <a:off x="1267523" y="863328"/>
          <a:ext cx="6265474" cy="2325942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6265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9070">
                <a:tc>
                  <a:txBody>
                    <a:bodyPr/>
                    <a:lstStyle/>
                    <a:p>
                      <a:pPr marL="1214966" marR="1161448" algn="ctr" defTabSz="457200">
                        <a:spcBef>
                          <a:spcPts val="600"/>
                        </a:spcBef>
                        <a:defRPr sz="1800" b="0"/>
                      </a:pPr>
                      <a:r>
                        <a:rPr sz="2400">
                          <a:solidFill>
                            <a:srgbClr val="2F2A2B"/>
                          </a:solidFill>
                        </a:rPr>
                        <a:t>Assignment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2F2A2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363">
                <a:tc>
                  <a:txBody>
                    <a:bodyPr/>
                    <a:lstStyle/>
                    <a:p>
                      <a:pPr marL="144145" marR="1051560" algn="l" defTabSz="457200">
                        <a:lnSpc>
                          <a:spcPct val="103750"/>
                        </a:lnSpc>
                        <a:defRPr sz="1800" b="0"/>
                      </a:pPr>
                      <a:r>
                        <a:rPr>
                          <a:solidFill>
                            <a:srgbClr val="2F2A2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course—the course code
task—a description of the assignment
date—the due date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2F2A2B"/>
                      </a:solidFill>
                      <a:miter lim="400000"/>
                    </a:lnT>
                    <a:lnB w="12700">
                      <a:solidFill>
                        <a:srgbClr val="2F2A2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973">
                <a:tc>
                  <a:txBody>
                    <a:bodyPr/>
                    <a:lstStyle/>
                    <a:p>
                      <a:pPr marL="156210" algn="l" defTabSz="457200">
                        <a:lnSpc>
                          <a:spcPct val="103750"/>
                        </a:lnSpc>
                        <a:defRPr sz="1800" b="0"/>
                      </a:pPr>
                      <a:r>
                        <a:rPr>
                          <a:solidFill>
                            <a:srgbClr val="2F2A2B"/>
                          </a:solidFill>
                        </a:rPr>
                        <a:t>getCourseCode() 
getTask() 
getDueDate() 
compareTo()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2F2A2B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7" name="Table"/>
          <p:cNvGraphicFramePr/>
          <p:nvPr/>
        </p:nvGraphicFramePr>
        <p:xfrm>
          <a:off x="1254823" y="3523170"/>
          <a:ext cx="6265474" cy="2059783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6265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9070">
                <a:tc>
                  <a:txBody>
                    <a:bodyPr/>
                    <a:lstStyle/>
                    <a:p>
                      <a:pPr marL="1214966" marR="1161448" algn="ctr" defTabSz="457200">
                        <a:spcBef>
                          <a:spcPts val="600"/>
                        </a:spcBef>
                        <a:defRPr sz="1800" b="0"/>
                      </a:pPr>
                      <a:r>
                        <a:rPr sz="2400">
                          <a:solidFill>
                            <a:srgbClr val="2F2A2B"/>
                          </a:solidFill>
                        </a:rPr>
                        <a:t>AssignmentLog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2F2A2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041">
                <a:tc>
                  <a:txBody>
                    <a:bodyPr/>
                    <a:lstStyle/>
                    <a:p>
                      <a:pPr marL="144145" marR="1051560" algn="l" defTabSz="457200">
                        <a:lnSpc>
                          <a:spcPct val="103750"/>
                        </a:lnSpc>
                        <a:defRPr sz="1800" b="0"/>
                      </a:pPr>
                      <a:r>
                        <a:rPr>
                          <a:solidFill>
                            <a:srgbClr val="2F2A2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log—a priority queue of assignments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2F2A2B"/>
                      </a:solidFill>
                      <a:miter lim="400000"/>
                    </a:lnT>
                    <a:lnB w="12700">
                      <a:solidFill>
                        <a:srgbClr val="2F2A2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113">
                <a:tc>
                  <a:txBody>
                    <a:bodyPr/>
                    <a:lstStyle/>
                    <a:p>
                      <a:pPr marL="156210" algn="l" defTabSz="457200">
                        <a:lnSpc>
                          <a:spcPct val="103750"/>
                        </a:lnSpc>
                        <a:defRPr sz="1800" b="0"/>
                      </a:pPr>
                      <a:r>
                        <a:rPr>
                          <a:solidFill>
                            <a:srgbClr val="2F2A2B"/>
                          </a:solidFill>
                        </a:rPr>
                        <a:t>addProject(newAssignment) 
addProject(courseCode, task, dueDate) 
getNextProject()
removeNextProject()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2F2A2B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249435" y="-127001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Tracking Your Assignments</a:t>
            </a:r>
          </a:p>
        </p:txBody>
      </p:sp>
      <p:sp>
        <p:nvSpPr>
          <p:cNvPr id="190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5958015"/>
            <a:ext cx="8229600" cy="58100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749808">
              <a:defRPr sz="2952"/>
            </a:lvl1pPr>
          </a:lstStyle>
          <a:p>
            <a:r>
              <a:t>LISTING 7-6 The class AssignmentLog</a:t>
            </a:r>
          </a:p>
        </p:txBody>
      </p:sp>
      <p:sp>
        <p:nvSpPr>
          <p:cNvPr id="191" name="public class AssignmentLog…"/>
          <p:cNvSpPr txBox="1"/>
          <p:nvPr/>
        </p:nvSpPr>
        <p:spPr>
          <a:xfrm>
            <a:off x="457200" y="549063"/>
            <a:ext cx="7027923" cy="560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class</a:t>
            </a:r>
            <a:r>
              <a:t> AssignmentLog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PriorityQueueInterface&lt;Assignment&gt; log;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AssignmentLog()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log =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PriorityQueue&lt;&gt;();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constructor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addProject(Assignment newAssignment)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log.add(newAssignment);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addProject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addProject(String courseCode, String task, Date dueDate)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Assignment newAssignment =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Assignment(courseCode, task, dueDate);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addProject(newAssignment);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addProject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Assignment getNextProject()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log.peek();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getNextProject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Assignment removeNextProject()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log.remove();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removeNextProject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AssignmentLog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49223">
              <a:defRPr sz="3124"/>
            </a:pPr>
            <a:r>
              <a:t>Java Class Library: The Class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PriorityQueue</a:t>
            </a:r>
          </a:p>
        </p:txBody>
      </p:sp>
      <p:sp>
        <p:nvSpPr>
          <p:cNvPr id="19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Basic constructors and methods</a:t>
            </a:r>
          </a:p>
          <a:p>
            <a:r>
              <a:t>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PriorityQueue</a:t>
            </a: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 add</a:t>
            </a: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 offer</a:t>
            </a: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 remove</a:t>
            </a: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 poll</a:t>
            </a: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 element</a:t>
            </a: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 peek</a:t>
            </a: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 isEmpty, clear, size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2955" y="5445457"/>
            <a:ext cx="7492621" cy="286603"/>
          </a:xfrm>
          <a:prstGeom prst="rect">
            <a:avLst/>
          </a:prstGeom>
          <a:solidFill>
            <a:srgbClr val="FFFF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42C682-8EE0-4D0F-9287-5AC94DF14B19}"/>
              </a:ext>
            </a:extLst>
          </p:cNvPr>
          <p:cNvSpPr txBox="1">
            <a:spLocks/>
          </p:cNvSpPr>
          <p:nvPr/>
        </p:nvSpPr>
        <p:spPr>
          <a:xfrm>
            <a:off x="258233" y="0"/>
            <a:ext cx="8513234" cy="816042"/>
          </a:xfrm>
          <a:prstGeom prst="rect">
            <a:avLst/>
          </a:prstGeom>
        </p:spPr>
        <p:txBody>
          <a:bodyPr/>
          <a:lstStyle>
            <a:lvl1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defTabSz="694944" hangingPunct="1">
              <a:defRPr sz="3343"/>
            </a:pPr>
            <a:r>
              <a:rPr lang="en-US" sz="3343"/>
              <a:t>Java Class Library:  The Class </a:t>
            </a:r>
            <a:r>
              <a:rPr lang="en-US" sz="3343">
                <a:latin typeface="Courier New"/>
                <a:ea typeface="Courier New"/>
                <a:cs typeface="Courier New"/>
                <a:sym typeface="Courier New"/>
              </a:rPr>
              <a:t>ArrayDeque</a:t>
            </a:r>
            <a:endParaRPr lang="en-US" sz="3343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5824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ADT Queue</a:t>
            </a:r>
          </a:p>
        </p:txBody>
      </p:sp>
      <p:sp>
        <p:nvSpPr>
          <p:cNvPr id="57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Terminology</a:t>
            </a:r>
          </a:p>
          <a:p>
            <a:pPr lvl="1"/>
            <a:r>
              <a:t>Item added first, or earliest, is at the front of the queue</a:t>
            </a:r>
          </a:p>
          <a:p>
            <a:pPr lvl="1"/>
            <a:r>
              <a:t>Item added most recently is at the back of the queue</a:t>
            </a:r>
          </a:p>
          <a:p>
            <a:r>
              <a:t>Additions to a software queue must occur at its back</a:t>
            </a:r>
          </a:p>
          <a:p>
            <a:r>
              <a:t>Client can look at or remove only the entry at the front of the queue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742C682-8EE0-4D0F-9287-5AC94DF14B19}"/>
              </a:ext>
            </a:extLst>
          </p:cNvPr>
          <p:cNvSpPr txBox="1">
            <a:spLocks/>
          </p:cNvSpPr>
          <p:nvPr/>
        </p:nvSpPr>
        <p:spPr>
          <a:xfrm>
            <a:off x="258232" y="0"/>
            <a:ext cx="8604413" cy="816042"/>
          </a:xfrm>
          <a:prstGeom prst="rect">
            <a:avLst/>
          </a:prstGeom>
        </p:spPr>
        <p:txBody>
          <a:bodyPr/>
          <a:lstStyle>
            <a:lvl1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defTabSz="694944" hangingPunct="1">
              <a:defRPr sz="3343"/>
            </a:pPr>
            <a:r>
              <a:rPr lang="en-US" sz="2800" dirty="0"/>
              <a:t>Java Class Library:  The Class </a:t>
            </a:r>
            <a:r>
              <a:rPr lang="en-US" sz="2800" dirty="0" err="1">
                <a:latin typeface="Courier New"/>
                <a:cs typeface="Courier New"/>
                <a:sym typeface="Courier New"/>
              </a:rPr>
              <a:t>PriorityQu</a:t>
            </a:r>
            <a:r>
              <a:rPr lang="en-US" sz="2800" dirty="0" err="1">
                <a:latin typeface="Courier New"/>
                <a:ea typeface="Courier New"/>
                <a:cs typeface="Courier New"/>
                <a:sym typeface="Courier New"/>
              </a:rPr>
              <a:t>eue</a:t>
            </a:r>
            <a:endParaRPr lang="en-US" sz="2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9E1F63-68CC-4114-8914-51001A001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816042"/>
            <a:ext cx="9067800" cy="49053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00" y="5110496"/>
            <a:ext cx="5659315" cy="200057"/>
          </a:xfrm>
          <a:prstGeom prst="rect">
            <a:avLst/>
          </a:prstGeom>
          <a:solidFill>
            <a:srgbClr val="FFFF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89C816-99B6-4049-AC98-03BDC0E825DA}"/>
              </a:ext>
            </a:extLst>
          </p:cNvPr>
          <p:cNvSpPr/>
          <p:nvPr/>
        </p:nvSpPr>
        <p:spPr>
          <a:xfrm flipV="1">
            <a:off x="2867757" y="4288706"/>
            <a:ext cx="1018443" cy="200058"/>
          </a:xfrm>
          <a:prstGeom prst="rect">
            <a:avLst/>
          </a:prstGeom>
          <a:solidFill>
            <a:srgbClr val="FFFF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905255">
              <a:defRPr sz="4356"/>
            </a:lvl1pPr>
          </a:lstStyle>
          <a:p>
            <a:r>
              <a:t>Linked Implementation of a Queue</a:t>
            </a:r>
          </a:p>
        </p:txBody>
      </p:sp>
      <p:sp>
        <p:nvSpPr>
          <p:cNvPr id="50" name="FIGURE 8-1 A chain of linked nodes that implements a queu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93776">
              <a:defRPr sz="2376"/>
            </a:lvl1pPr>
          </a:lstStyle>
          <a:p>
            <a:r>
              <a:t>FIGURE 8-1 A chain of linked nodes that implements a queue</a:t>
            </a:r>
          </a:p>
        </p:txBody>
      </p:sp>
      <p:pic>
        <p:nvPicPr>
          <p:cNvPr id="51" name="A diagram represents a queue of nodes.&#10;&#10;Picture 1" descr="A diagram represents a queue of nodes.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2450592"/>
            <a:ext cx="8382000" cy="1921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905255">
              <a:defRPr sz="4356"/>
            </a:lvl1pPr>
          </a:lstStyle>
          <a:p>
            <a:r>
              <a:t>Linked Implementation of a Queue</a:t>
            </a:r>
          </a:p>
        </p:txBody>
      </p:sp>
      <p:sp>
        <p:nvSpPr>
          <p:cNvPr id="54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30351">
              <a:defRPr sz="2088"/>
            </a:lvl1pPr>
          </a:lstStyle>
          <a:p>
            <a:r>
              <a:t>LISTING 8-1 An outline of a linked implementation of the ADT queue</a:t>
            </a:r>
          </a:p>
        </p:txBody>
      </p:sp>
      <p:sp>
        <p:nvSpPr>
          <p:cNvPr id="55" name="/** A class that implements a queue of objects by using…"/>
          <p:cNvSpPr txBox="1"/>
          <p:nvPr/>
        </p:nvSpPr>
        <p:spPr>
          <a:xfrm>
            <a:off x="443971" y="807814"/>
            <a:ext cx="8008961" cy="5351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/**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t>A class that implements a queue of objects by using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a chain of linked nodes that has both head and tail references.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t>*/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final</a:t>
            </a:r>
            <a:r>
              <a:t> </a:t>
            </a:r>
            <a:r>
              <a:rPr>
                <a:solidFill>
                  <a:srgbClr val="BA2DA2"/>
                </a:solidFill>
              </a:rPr>
              <a:t>class</a:t>
            </a:r>
            <a:r>
              <a:t> LinkedQueue&lt;T&gt; </a:t>
            </a:r>
            <a:r>
              <a:rPr>
                <a:solidFill>
                  <a:srgbClr val="BA2DA2"/>
                </a:solidFill>
              </a:rPr>
              <a:t>implements</a:t>
            </a:r>
            <a:r>
              <a:t> QueueInterface&lt;T&gt;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rPr>
                <a:solidFill>
                  <a:srgbClr val="000000"/>
                </a:solidFill>
              </a:rPr>
              <a:t> Node firstNode; </a:t>
            </a:r>
            <a:r>
              <a:t>// References node at front of queue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rPr>
                <a:solidFill>
                  <a:srgbClr val="000000"/>
                </a:solidFill>
              </a:rPr>
              <a:t> Node lastNode;  </a:t>
            </a:r>
            <a:r>
              <a:t>// References node at back of queue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	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	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LinkedQueue()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	{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		firstNode 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		lastNode 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} </a:t>
            </a:r>
            <a:r>
              <a:t>// end default constructor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j-lt"/>
                <a:ea typeface="+mj-ea"/>
                <a:cs typeface="+mj-cs"/>
                <a:sym typeface="Helvetica"/>
              </a:defRPr>
            </a:pP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 &lt; Implementations of the queue operations go here. &gt;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 . . .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j-lt"/>
                <a:ea typeface="+mj-ea"/>
                <a:cs typeface="+mj-cs"/>
                <a:sym typeface="Helvetica"/>
              </a:defRPr>
            </a:pP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 </a:t>
            </a:r>
            <a:r>
              <a:t>class</a:t>
            </a:r>
            <a:r>
              <a:rPr>
                <a:solidFill>
                  <a:srgbClr val="000000"/>
                </a:solidFill>
              </a:rPr>
              <a:t> Node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	{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lvl="2" indent="457200"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 &lt; Implementation of the inner class Node goes here. &gt;</a:t>
            </a: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} </a:t>
            </a:r>
            <a:r>
              <a:t>// end Node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LinkedQueue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905255">
              <a:defRPr sz="4356"/>
            </a:lvl1pPr>
          </a:lstStyle>
          <a:p>
            <a:r>
              <a:t>Linked Implementation of a Queue</a:t>
            </a:r>
          </a:p>
        </p:txBody>
      </p:sp>
      <p:sp>
        <p:nvSpPr>
          <p:cNvPr id="58" name="FIGURE 8-2 Before and after adding a new node to an empty chain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>
            <a:lvl1pPr defTabSz="457200">
              <a:defRPr sz="2200"/>
            </a:lvl1pPr>
          </a:lstStyle>
          <a:p>
            <a:r>
              <a:t>FIGURE 8-2 Before and after adding a new node to an empty chain</a:t>
            </a:r>
          </a:p>
        </p:txBody>
      </p:sp>
      <p:pic>
        <p:nvPicPr>
          <p:cNvPr id="59" name="A diagram represents node before adding to an empty chain.&#10;&#10;Picture 2" descr="A diagram represents node before adding to an empty chain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371" y="980326"/>
            <a:ext cx="4165424" cy="2448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A diagram represents node after adding to an empty chain.&#10;&#10;Picture 2" descr="A diagram represents node after adding to an empty chain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97148" y="3881358"/>
            <a:ext cx="4507999" cy="149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48055">
              <a:defRPr sz="2156"/>
            </a:lvl1pPr>
          </a:lstStyle>
          <a:p>
            <a:r>
              <a:t>FIGURE 8-3 Adding a new node to the end of a nonempty chain that has a tail reference</a:t>
            </a:r>
          </a:p>
        </p:txBody>
      </p:sp>
      <p:sp>
        <p:nvSpPr>
          <p:cNvPr id="63" name="FIGURE 8-3 Adding a new node to the end of a nonempty chain that has a tail reference"/>
          <p:cNvSpPr txBox="1">
            <a:spLocks noGrp="1"/>
          </p:cNvSpPr>
          <p:nvPr>
            <p:ph type="body" sz="quarter" idx="1"/>
          </p:nvPr>
        </p:nvSpPr>
        <p:spPr>
          <a:xfrm>
            <a:off x="249435" y="5848708"/>
            <a:ext cx="8686801" cy="581001"/>
          </a:xfrm>
          <a:prstGeom prst="rect">
            <a:avLst/>
          </a:prstGeom>
        </p:spPr>
        <p:txBody>
          <a:bodyPr/>
          <a:lstStyle>
            <a:lvl1pPr defTabSz="365760">
              <a:defRPr sz="1760"/>
            </a:lvl1pPr>
          </a:lstStyle>
          <a:p>
            <a:r>
              <a:t>FIGURE 8-3 Adding a new node to the end of a nonempty chain that has a tail reference</a:t>
            </a:r>
          </a:p>
        </p:txBody>
      </p:sp>
      <p:pic>
        <p:nvPicPr>
          <p:cNvPr id="64" name="Before adding a new node.&#10;&#10;Picture 2" descr="Before adding a new node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5880" y="998262"/>
            <a:ext cx="3050309" cy="1483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While adding a new node." descr="While adding a new node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5880" y="2570630"/>
            <a:ext cx="5915829" cy="1563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After adding a new node.&#10;&#10;Picture 2" descr="After adding a new node.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5880" y="4274735"/>
            <a:ext cx="5023130" cy="15320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905255">
              <a:defRPr sz="4356"/>
            </a:lvl1pPr>
          </a:lstStyle>
          <a:p>
            <a:r>
              <a:t>Linked Implementation of a Queue</a:t>
            </a:r>
          </a:p>
        </p:txBody>
      </p:sp>
      <p:sp>
        <p:nvSpPr>
          <p:cNvPr id="69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The definition of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enqueue</a:t>
            </a:r>
            <a:r>
              <a:t> Performance is O(1)</a:t>
            </a:r>
          </a:p>
        </p:txBody>
      </p:sp>
      <p:sp>
        <p:nvSpPr>
          <p:cNvPr id="70" name="public void enqueue(T newEntry)…"/>
          <p:cNvSpPr txBox="1"/>
          <p:nvPr/>
        </p:nvSpPr>
        <p:spPr>
          <a:xfrm>
            <a:off x="1361970" y="1183275"/>
            <a:ext cx="6085693" cy="331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enqueue(T newEntry)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Node newNode =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Node(newEntry,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+mj-lt"/>
                <a:ea typeface="+mj-ea"/>
                <a:cs typeface="+mj-cs"/>
                <a:sym typeface="Helvetica"/>
              </a:defRPr>
            </a:pP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(isEmpty())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firstNode = newNode;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else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lastNode.setNextNode(newNode);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lastNode = newNode;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enqueue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905255">
              <a:defRPr sz="4356"/>
            </a:lvl1pPr>
          </a:lstStyle>
          <a:p>
            <a:r>
              <a:t>Linked Implementation of a Queue</a:t>
            </a:r>
          </a:p>
        </p:txBody>
      </p:sp>
      <p:sp>
        <p:nvSpPr>
          <p:cNvPr id="73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749808">
              <a:defRPr sz="2952"/>
            </a:lvl1pPr>
          </a:lstStyle>
          <a:p>
            <a:r>
              <a:t>Retrieving the front entry</a:t>
            </a:r>
          </a:p>
        </p:txBody>
      </p:sp>
      <p:sp>
        <p:nvSpPr>
          <p:cNvPr id="74" name="public T getFront()…"/>
          <p:cNvSpPr txBox="1"/>
          <p:nvPr/>
        </p:nvSpPr>
        <p:spPr>
          <a:xfrm>
            <a:off x="1873226" y="2310129"/>
            <a:ext cx="5397548" cy="223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T getFront()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(isEmpty())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throw</a:t>
            </a:r>
            <a:r>
              <a:t>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EmptyQueueException();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else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firstNode.getData();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getFront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48055">
              <a:defRPr sz="2156"/>
            </a:lvl1pPr>
          </a:lstStyle>
          <a:p>
            <a:r>
              <a:t>FIGURE 8-4 Before and after removing the entry at the front of a queue that has more than one entry</a:t>
            </a:r>
          </a:p>
        </p:txBody>
      </p:sp>
      <p:sp>
        <p:nvSpPr>
          <p:cNvPr id="77" name="FIGURE 8-4 Before and after removing the entry at the front of a queue that has more than one entry"/>
          <p:cNvSpPr txBox="1">
            <a:spLocks noGrp="1"/>
          </p:cNvSpPr>
          <p:nvPr>
            <p:ph type="body" sz="quarter" idx="1"/>
          </p:nvPr>
        </p:nvSpPr>
        <p:spPr>
          <a:xfrm>
            <a:off x="457200" y="5704174"/>
            <a:ext cx="8229600" cy="70784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384047">
              <a:defRPr sz="1848"/>
            </a:lvl1pPr>
          </a:lstStyle>
          <a:p>
            <a:r>
              <a:t>FIGURE 8-4 Before and after removing the entry at the front of a queue that has more than one entry</a:t>
            </a:r>
          </a:p>
        </p:txBody>
      </p:sp>
      <p:pic>
        <p:nvPicPr>
          <p:cNvPr id="78" name="Two diagram represents removing a node from lists. A queue of more than one entry.&#10;&#10;Picture 2" descr="Two diagram represents removing a node from lists. A queue of more than one entry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6051" y="956543"/>
            <a:ext cx="7421428" cy="2173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Two diagram represents removing a node from lists. After removing the entry at the queue’s front.&#10;&#10;Picture 2" descr="Two diagram represents removing a node from lists. After removing the entry at the queue’s front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6051" y="3235075"/>
            <a:ext cx="7504977" cy="22407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905255">
              <a:defRPr sz="4356"/>
            </a:lvl1pPr>
          </a:lstStyle>
          <a:p>
            <a:r>
              <a:t>Linked Implementation of a Queue</a:t>
            </a:r>
          </a:p>
        </p:txBody>
      </p:sp>
      <p:sp>
        <p:nvSpPr>
          <p:cNvPr id="82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749808">
              <a:defRPr sz="2952"/>
            </a:lvl1pPr>
          </a:lstStyle>
          <a:p>
            <a:r>
              <a:t>Removing the front entry</a:t>
            </a:r>
          </a:p>
        </p:txBody>
      </p:sp>
      <p:sp>
        <p:nvSpPr>
          <p:cNvPr id="83" name="public T dequeue()…"/>
          <p:cNvSpPr txBox="1"/>
          <p:nvPr/>
        </p:nvSpPr>
        <p:spPr>
          <a:xfrm>
            <a:off x="359309" y="1630679"/>
            <a:ext cx="8425382" cy="359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T dequeue()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T front = getFront();  </a:t>
            </a:r>
            <a:r>
              <a:t>// Might throw EmptyQueueException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// Assertion: firstNode != null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firstNode.setData(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firstNode = firstNode.getNextNode();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+mj-lt"/>
                <a:ea typeface="+mj-ea"/>
                <a:cs typeface="+mj-cs"/>
                <a:sym typeface="Helvetica"/>
              </a:defRPr>
            </a:pP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(firstNode ==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lastNode 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+mj-lt"/>
                <a:ea typeface="+mj-ea"/>
                <a:cs typeface="+mj-cs"/>
                <a:sym typeface="Helvetica"/>
              </a:defRPr>
            </a:pP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front;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dequeue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905255">
              <a:defRPr sz="4356"/>
            </a:lvl1pPr>
          </a:lstStyle>
          <a:p>
            <a:r>
              <a:t>Linked Implementation of a Queue</a:t>
            </a:r>
          </a:p>
        </p:txBody>
      </p:sp>
      <p:sp>
        <p:nvSpPr>
          <p:cNvPr id="86" name="FIGURE 8-5 Before and after removing the only entry from a queu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48055">
              <a:defRPr sz="2156"/>
            </a:lvl1pPr>
          </a:lstStyle>
          <a:p>
            <a:r>
              <a:t>FIGURE 8-5 Before and after removing the only entry from a queue</a:t>
            </a:r>
          </a:p>
        </p:txBody>
      </p:sp>
      <p:pic>
        <p:nvPicPr>
          <p:cNvPr id="87" name="Two diagrams represent entry from a queue. A queue with one entry.&#10;&#10;&#10;Picture 2" descr="Two diagrams represent entry from a queue. A queue with one entry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971" y="2087771"/>
            <a:ext cx="3734081" cy="2469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Two diagrams represent entry from a queue. After removing the only entry.&#10;&#10;Picture 2" descr="Two diagrams represent entry from a queue. After removing the only entry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2559" y="2087771"/>
            <a:ext cx="3754241" cy="2408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ADT Queue</a:t>
            </a:r>
          </a:p>
        </p:txBody>
      </p:sp>
      <p:graphicFrame>
        <p:nvGraphicFramePr>
          <p:cNvPr id="60" name="Table"/>
          <p:cNvGraphicFramePr/>
          <p:nvPr/>
        </p:nvGraphicFramePr>
        <p:xfrm>
          <a:off x="869698" y="1941486"/>
          <a:ext cx="7651888" cy="417588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31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1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84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466090" algn="l" defTabSz="457200">
                        <a:spcBef>
                          <a:spcPts val="1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Pseudocode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2F2A2B"/>
                      </a:solidFill>
                      <a:miter lim="400000"/>
                    </a:lnL>
                    <a:lnR w="12700">
                      <a:solidFill>
                        <a:schemeClr val="accent6">
                          <a:lumOff val="29947"/>
                        </a:schemeClr>
                      </a:solidFill>
                      <a:miter lim="400000"/>
                    </a:lnR>
                    <a:lnT w="12700">
                      <a:solidFill>
                        <a:schemeClr val="accent6">
                          <a:lumOff val="29947"/>
                        </a:schemeClr>
                      </a:solidFill>
                      <a:miter lim="400000"/>
                    </a:lnT>
                    <a:lnB w="12700">
                      <a:solidFill>
                        <a:schemeClr val="accent6">
                          <a:lumOff val="29947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012825" algn="l" defTabSz="457200">
                        <a:spcBef>
                          <a:spcPts val="1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UML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chemeClr val="accent6">
                          <a:lumOff val="29947"/>
                        </a:schemeClr>
                      </a:solidFill>
                      <a:miter lim="400000"/>
                    </a:lnL>
                    <a:lnR w="12700">
                      <a:solidFill>
                        <a:srgbClr val="2F2A2B"/>
                      </a:solidFill>
                      <a:miter lim="400000"/>
                    </a:lnR>
                    <a:lnT w="12700">
                      <a:solidFill>
                        <a:schemeClr val="accent6">
                          <a:lumOff val="29947"/>
                        </a:schemeClr>
                      </a:solidFill>
                      <a:miter lim="400000"/>
                    </a:lnT>
                    <a:lnB w="12700">
                      <a:solidFill>
                        <a:schemeClr val="accent6">
                          <a:lumOff val="29947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896619" marR="791209" algn="ctr" defTabSz="457200">
                        <a:spcBef>
                          <a:spcPts val="1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2F2A2B"/>
                      </a:solidFill>
                      <a:miter lim="400000"/>
                    </a:lnL>
                    <a:lnR w="12700">
                      <a:solidFill>
                        <a:srgbClr val="2F2A2B"/>
                      </a:solidFill>
                      <a:miter lim="400000"/>
                    </a:lnR>
                    <a:lnT w="12700">
                      <a:solidFill>
                        <a:schemeClr val="accent6">
                          <a:lumOff val="29947"/>
                        </a:schemeClr>
                      </a:solidFill>
                      <a:miter lim="400000"/>
                    </a:lnT>
                    <a:lnB w="12700">
                      <a:solidFill>
                        <a:schemeClr val="accent6">
                          <a:lumOff val="29947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139700" algn="l" defTabSz="457200">
                        <a:spcBef>
                          <a:spcPts val="300"/>
                        </a:spcBef>
                        <a:defRPr sz="1800"/>
                      </a:pPr>
                      <a:r>
                        <a:rPr sz="1100">
                          <a:solidFill>
                            <a:srgbClr val="2F2A2B"/>
                          </a:solidFill>
                        </a:rPr>
                        <a:t>enqueue(newEntry)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2F2A2B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chemeClr val="accent6">
                          <a:lumOff val="29947"/>
                        </a:schemeClr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450215" indent="-305435" algn="l" defTabSz="457200">
                        <a:lnSpc>
                          <a:spcPct val="115833"/>
                        </a:lnSpc>
                        <a:spcBef>
                          <a:spcPts val="700"/>
                        </a:spcBef>
                        <a:defRPr sz="1800"/>
                      </a:pPr>
                      <a:r>
                        <a:rPr sz="1100">
                          <a:solidFill>
                            <a:srgbClr val="2F2A2B"/>
                          </a:solidFill>
                        </a:rPr>
                        <a:t>+enqueue(newEntry: integer): void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chemeClr val="accent6">
                          <a:lumOff val="29947"/>
                        </a:schemeClr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469265" marR="204470" indent="-324485" algn="l" defTabSz="457200">
                        <a:lnSpc>
                          <a:spcPct val="103750"/>
                        </a:lnSpc>
                        <a:spcBef>
                          <a:spcPts val="200"/>
                        </a:spcBef>
                        <a:defRPr sz="1200">
                          <a:solidFill>
                            <a:srgbClr val="2F2A2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Task: Adds a new entry to the back of the queue.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  <a:p>
                      <a:pPr marL="144779" marR="387350" algn="l" defTabSz="457200">
                        <a:lnSpc>
                          <a:spcPct val="103750"/>
                        </a:lnSpc>
                        <a:defRPr sz="1200">
                          <a:solidFill>
                            <a:srgbClr val="2F2A2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Input: </a:t>
                      </a:r>
                      <a:r>
                        <a:rPr sz="1100">
                          <a:latin typeface="+mj-lt"/>
                          <a:ea typeface="+mj-ea"/>
                          <a:cs typeface="+mj-cs"/>
                          <a:sym typeface="Arial"/>
                        </a:rPr>
                        <a:t>newEntry </a:t>
                      </a:r>
                      <a:r>
                        <a:t>is the new entry. Output: None.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2F2A2B"/>
                      </a:solidFill>
                      <a:miter lim="400000"/>
                    </a:lnR>
                    <a:lnT w="12700">
                      <a:solidFill>
                        <a:schemeClr val="accent6">
                          <a:lumOff val="29947"/>
                        </a:schemeClr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139700" algn="l" defTabSz="457200">
                        <a:spcBef>
                          <a:spcPts val="400"/>
                        </a:spcBef>
                        <a:defRPr sz="1800"/>
                      </a:pPr>
                      <a:r>
                        <a:rPr sz="1100">
                          <a:solidFill>
                            <a:srgbClr val="2F2A2B"/>
                          </a:solidFill>
                        </a:rPr>
                        <a:t>dequeue()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2F2A2B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45414" algn="l" defTabSz="457200">
                        <a:defRPr sz="1100">
                          <a:solidFill>
                            <a:srgbClr val="2F2A2B"/>
                          </a:solidFill>
                        </a:defRPr>
                      </a:pPr>
                      <a:r>
                        <a:t>+dequeue():</a:t>
                      </a:r>
                      <a:r>
                        <a:rPr spc="233"/>
                        <a:t> </a:t>
                      </a:r>
                      <a:r>
                        <a:t>T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450215" marR="204470" indent="-304800" algn="l" defTabSz="457200">
                        <a:lnSpc>
                          <a:spcPct val="103750"/>
                        </a:lnSpc>
                        <a:spcBef>
                          <a:spcPts val="400"/>
                        </a:spcBef>
                        <a:defRPr sz="1200" spc="-30">
                          <a:solidFill>
                            <a:srgbClr val="2F2A2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Task:</a:t>
                      </a:r>
                      <a:r>
                        <a:rPr spc="-104"/>
                        <a:t> </a:t>
                      </a:r>
                      <a:r>
                        <a:t>Removes</a:t>
                      </a:r>
                      <a:r>
                        <a:rPr spc="-104"/>
                        <a:t> </a:t>
                      </a:r>
                      <a:r>
                        <a:t>and</a:t>
                      </a:r>
                      <a:r>
                        <a:rPr spc="-104"/>
                        <a:t> </a:t>
                      </a:r>
                      <a:r>
                        <a:rPr spc="-15"/>
                        <a:t>returns</a:t>
                      </a:r>
                      <a:r>
                        <a:rPr spc="-104"/>
                        <a:t> </a:t>
                      </a:r>
                      <a:r>
                        <a:t>the</a:t>
                      </a:r>
                      <a:r>
                        <a:rPr spc="-104"/>
                        <a:t> </a:t>
                      </a:r>
                      <a:r>
                        <a:rPr spc="-15"/>
                        <a:t>entry</a:t>
                      </a:r>
                      <a:r>
                        <a:rPr spc="-104"/>
                        <a:t> </a:t>
                      </a:r>
                      <a:r>
                        <a:rPr spc="-25"/>
                        <a:t>at </a:t>
                      </a:r>
                      <a:r>
                        <a:t>the </a:t>
                      </a:r>
                      <a:r>
                        <a:rPr spc="-20"/>
                        <a:t>front </a:t>
                      </a:r>
                      <a:r>
                        <a:t>of the</a:t>
                      </a:r>
                      <a:r>
                        <a:rPr spc="-145"/>
                        <a:t> </a:t>
                      </a:r>
                      <a:r>
                        <a:rPr spc="-25"/>
                        <a:t>queue.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  <a:p>
                      <a:pPr marL="145414" algn="l" defTabSz="457200">
                        <a:defRPr sz="1200" spc="-30">
                          <a:solidFill>
                            <a:srgbClr val="2F2A2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Input: None.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  <a:p>
                      <a:pPr marL="603884" marR="209550" indent="-459105" algn="l" defTabSz="457200">
                        <a:lnSpc>
                          <a:spcPct val="103750"/>
                        </a:lnSpc>
                        <a:defRPr sz="1200" spc="-30">
                          <a:solidFill>
                            <a:srgbClr val="2F2A2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Output: Returns the </a:t>
                      </a:r>
                      <a:r>
                        <a:rPr spc="-15"/>
                        <a:t>queue’s </a:t>
                      </a:r>
                      <a:r>
                        <a:t>front </a:t>
                      </a:r>
                      <a:r>
                        <a:rPr spc="-20"/>
                        <a:t>entry.</a:t>
                      </a:r>
                      <a:r>
                        <a:rPr spc="-120"/>
                        <a:t> </a:t>
                      </a:r>
                      <a:r>
                        <a:rPr spc="-15"/>
                        <a:t>Throws</a:t>
                      </a:r>
                      <a:r>
                        <a:rPr spc="-120"/>
                        <a:t> </a:t>
                      </a:r>
                      <a:r>
                        <a:t>an</a:t>
                      </a:r>
                      <a:r>
                        <a:rPr spc="-120"/>
                        <a:t> </a:t>
                      </a:r>
                      <a:r>
                        <a:t>exception</a:t>
                      </a:r>
                      <a:r>
                        <a:rPr spc="-120"/>
                        <a:t> </a:t>
                      </a:r>
                      <a:r>
                        <a:t>if the</a:t>
                      </a:r>
                      <a:r>
                        <a:rPr spc="-125"/>
                        <a:t> </a:t>
                      </a:r>
                      <a:r>
                        <a:t>queue</a:t>
                      </a:r>
                      <a:r>
                        <a:rPr spc="-125"/>
                        <a:t> </a:t>
                      </a:r>
                      <a:r>
                        <a:t>is</a:t>
                      </a:r>
                      <a:r>
                        <a:rPr spc="-125"/>
                        <a:t> </a:t>
                      </a:r>
                      <a:r>
                        <a:t>empty</a:t>
                      </a:r>
                      <a:r>
                        <a:rPr spc="-125"/>
                        <a:t> </a:t>
                      </a:r>
                      <a:r>
                        <a:t>before</a:t>
                      </a:r>
                      <a:r>
                        <a:rPr spc="-125"/>
                        <a:t> </a:t>
                      </a:r>
                      <a:r>
                        <a:t>the operation.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2F2A2B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139700" algn="l" defTabSz="457200">
                        <a:spcBef>
                          <a:spcPts val="400"/>
                        </a:spcBef>
                        <a:defRPr sz="1800"/>
                      </a:pPr>
                      <a:r>
                        <a:rPr sz="1100">
                          <a:solidFill>
                            <a:srgbClr val="2F2A2B"/>
                          </a:solidFill>
                        </a:rPr>
                        <a:t>getFront()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2F2A2B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45414" algn="l" defTabSz="457200">
                        <a:defRPr sz="1800"/>
                      </a:pPr>
                      <a:r>
                        <a:rPr sz="1100">
                          <a:solidFill>
                            <a:srgbClr val="2F2A2B"/>
                          </a:solidFill>
                        </a:rPr>
                        <a:t>+getFront(): T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469265" indent="-324485" algn="l" defTabSz="457200">
                        <a:lnSpc>
                          <a:spcPct val="103750"/>
                        </a:lnSpc>
                        <a:spcBef>
                          <a:spcPts val="300"/>
                        </a:spcBef>
                        <a:defRPr sz="1200">
                          <a:solidFill>
                            <a:srgbClr val="2F2A2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Task: Retrieves the queue’s front entry without changing the queue in any way.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  <a:p>
                      <a:pPr marL="145414" algn="l" defTabSz="457200">
                        <a:defRPr sz="1200">
                          <a:solidFill>
                            <a:srgbClr val="2F2A2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Input: None.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  <a:p>
                      <a:pPr marL="145414" algn="l" defTabSz="457200">
                        <a:defRPr sz="1200">
                          <a:solidFill>
                            <a:srgbClr val="2F2A2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Output: Returns the queue’s front entry.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  <a:p>
                      <a:pPr marL="603884" marR="349884" algn="l" defTabSz="457200">
                        <a:lnSpc>
                          <a:spcPct val="103750"/>
                        </a:lnSpc>
                        <a:defRPr sz="1200">
                          <a:solidFill>
                            <a:srgbClr val="2F2A2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Throws an exception if the queue is empty.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2F2A2B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139700" algn="l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1100">
                          <a:solidFill>
                            <a:srgbClr val="2F2A2B"/>
                          </a:solidFill>
                        </a:rPr>
                        <a:t>isEmpty()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2F2A2B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45414" algn="l" defTabSz="457200">
                        <a:spcBef>
                          <a:spcPts val="800"/>
                        </a:spcBef>
                        <a:defRPr sz="1800"/>
                      </a:pPr>
                      <a:r>
                        <a:rPr sz="1100">
                          <a:solidFill>
                            <a:srgbClr val="2F2A2B"/>
                          </a:solidFill>
                        </a:rPr>
                        <a:t>+isEmpty(): boolean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45414" algn="l" defTabSz="457200">
                        <a:lnSpc>
                          <a:spcPct val="103750"/>
                        </a:lnSpc>
                        <a:spcBef>
                          <a:spcPts val="600"/>
                        </a:spcBef>
                        <a:defRPr sz="1200" spc="-15">
                          <a:solidFill>
                            <a:srgbClr val="2F2A2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spc="-30"/>
                        <a:t>Task: </a:t>
                      </a:r>
                      <a:r>
                        <a:t>Detects </a:t>
                      </a:r>
                      <a:r>
                        <a:rPr spc="-20"/>
                        <a:t>whether </a:t>
                      </a:r>
                      <a:r>
                        <a:t>the queue is </a:t>
                      </a:r>
                      <a:r>
                        <a:rPr spc="-35"/>
                        <a:t>empty. </a:t>
                      </a:r>
                      <a:r>
                        <a:t>Input: None.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  <a:p>
                      <a:pPr marL="145414" algn="l" defTabSz="457200">
                        <a:defRPr sz="1200" spc="-20">
                          <a:solidFill>
                            <a:srgbClr val="2F2A2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Output: </a:t>
                      </a:r>
                      <a:r>
                        <a:rPr spc="-25"/>
                        <a:t>Returns </a:t>
                      </a:r>
                      <a:r>
                        <a:rPr spc="-15"/>
                        <a:t>true </a:t>
                      </a:r>
                      <a:r>
                        <a:t>if </a:t>
                      </a:r>
                      <a:r>
                        <a:rPr spc="-15"/>
                        <a:t>the </a:t>
                      </a:r>
                      <a:r>
                        <a:t>queue is </a:t>
                      </a:r>
                      <a:r>
                        <a:rPr spc="-40"/>
                        <a:t>empty.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2F2A2B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139700" algn="l" defTabSz="457200">
                        <a:spcBef>
                          <a:spcPts val="400"/>
                        </a:spcBef>
                        <a:defRPr sz="1800"/>
                      </a:pPr>
                      <a:r>
                        <a:rPr sz="1100">
                          <a:solidFill>
                            <a:srgbClr val="2F2A2B"/>
                          </a:solidFill>
                        </a:rPr>
                        <a:t>clear()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2F2A2B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2F2A2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45414" algn="l" defTabSz="457200">
                        <a:defRPr sz="1800"/>
                      </a:pPr>
                      <a:r>
                        <a:rPr sz="1100">
                          <a:solidFill>
                            <a:srgbClr val="2F2A2B"/>
                          </a:solidFill>
                        </a:rPr>
                        <a:t>+clear(): void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2F2A2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45414" algn="l" defTabSz="457200">
                        <a:lnSpc>
                          <a:spcPct val="103750"/>
                        </a:lnSpc>
                        <a:spcBef>
                          <a:spcPts val="300"/>
                        </a:spcBef>
                        <a:defRPr sz="1200" spc="-25">
                          <a:solidFill>
                            <a:srgbClr val="2F2A2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Task: Removes </a:t>
                      </a:r>
                      <a:r>
                        <a:rPr spc="-20"/>
                        <a:t>all </a:t>
                      </a:r>
                      <a:r>
                        <a:t>entries </a:t>
                      </a:r>
                      <a:r>
                        <a:rPr spc="-15"/>
                        <a:t>from </a:t>
                      </a:r>
                      <a:r>
                        <a:t>the </a:t>
                      </a:r>
                      <a:r>
                        <a:rPr spc="-20"/>
                        <a:t>queue. </a:t>
                      </a:r>
                      <a:r>
                        <a:t>Input: </a:t>
                      </a:r>
                      <a:r>
                        <a:rPr spc="-15"/>
                        <a:t>None.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  <a:p>
                      <a:pPr marL="145414" algn="l" defTabSz="457200">
                        <a:defRPr sz="1200" spc="-25">
                          <a:solidFill>
                            <a:srgbClr val="2F2A2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Output: None.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2F2A2B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2F2A2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1" name="Data…"/>
          <p:cNvSpPr txBox="1">
            <a:spLocks noGrp="1"/>
          </p:cNvSpPr>
          <p:nvPr>
            <p:ph type="body" sz="quarter" idx="1"/>
          </p:nvPr>
        </p:nvSpPr>
        <p:spPr>
          <a:xfrm>
            <a:off x="400049" y="913012"/>
            <a:ext cx="8591188" cy="1028475"/>
          </a:xfrm>
          <a:prstGeom prst="rect">
            <a:avLst/>
          </a:prstGeom>
        </p:spPr>
        <p:txBody>
          <a:bodyPr/>
          <a:lstStyle>
            <a:lvl1pPr marL="228600" indent="-152400" defTabSz="685800">
              <a:spcBef>
                <a:spcPts val="1100"/>
              </a:spcBef>
              <a:defRPr sz="1800"/>
            </a:lvl1pPr>
            <a:lvl2pPr marL="590550" indent="-171450" defTabSz="685800">
              <a:spcBef>
                <a:spcPts val="1100"/>
              </a:spcBef>
              <a:defRPr sz="1800"/>
            </a:lvl2pPr>
          </a:lstStyle>
          <a:p>
            <a:r>
              <a:t>Data</a:t>
            </a:r>
          </a:p>
          <a:p>
            <a:pPr lvl="1"/>
            <a:r>
              <a:t>A collection of objects in chronological order and having the same data type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905255">
              <a:defRPr sz="4356"/>
            </a:lvl1pPr>
          </a:lstStyle>
          <a:p>
            <a:r>
              <a:t>Linked Implementation of a Queue</a:t>
            </a:r>
          </a:p>
        </p:txBody>
      </p:sp>
      <p:sp>
        <p:nvSpPr>
          <p:cNvPr id="91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Public methods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isEmpty</a:t>
            </a:r>
            <a:r>
              <a:t> and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clear</a:t>
            </a:r>
          </a:p>
        </p:txBody>
      </p:sp>
      <p:sp>
        <p:nvSpPr>
          <p:cNvPr id="92" name="public boolean isEmpty()…"/>
          <p:cNvSpPr txBox="1"/>
          <p:nvPr/>
        </p:nvSpPr>
        <p:spPr>
          <a:xfrm>
            <a:off x="909824" y="1903729"/>
            <a:ext cx="7324352" cy="305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boolean</a:t>
            </a:r>
            <a:r>
              <a:t> isEmpty()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(firstNode ==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 &amp;&amp; (lastNode ==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isEmpty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+mj-lt"/>
                <a:ea typeface="+mj-ea"/>
                <a:cs typeface="+mj-cs"/>
                <a:sym typeface="Helvetica"/>
              </a:defRPr>
            </a:pP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clear()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firstNode 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lastNode 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clear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8640">
              <a:defRPr sz="2640"/>
            </a:lvl1pPr>
          </a:lstStyle>
          <a:p>
            <a:r>
              <a:t>Array-Based Implementation of a Queue: Circular Array</a:t>
            </a:r>
          </a:p>
        </p:txBody>
      </p:sp>
      <p:sp>
        <p:nvSpPr>
          <p:cNvPr id="95" name="FIGURE 8-6 An array that represents a queue without moving any entries during additions and removals"/>
          <p:cNvSpPr txBox="1">
            <a:spLocks noGrp="1"/>
          </p:cNvSpPr>
          <p:nvPr>
            <p:ph type="body" sz="quarter" idx="1"/>
          </p:nvPr>
        </p:nvSpPr>
        <p:spPr>
          <a:xfrm>
            <a:off x="363477" y="5714905"/>
            <a:ext cx="8305800" cy="76332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566927">
              <a:defRPr sz="2046"/>
            </a:lvl1pPr>
          </a:lstStyle>
          <a:p>
            <a:r>
              <a:t>FIGURE 8-6 An array that represents a queue without moving any entries during additions and removals</a:t>
            </a:r>
          </a:p>
        </p:txBody>
      </p:sp>
      <p:pic>
        <p:nvPicPr>
          <p:cNvPr id="96" name="A figure explains the array based implementation of a queue.&#10;&#10;Picture 2" descr="A figure explains the array based implementation of a queue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971" y="807814"/>
            <a:ext cx="8586666" cy="233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A figure explains the array based implementation of a queue.&#10;&#10;Picture 2" descr="A figure explains the array based implementation of a queue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6317" y="3469545"/>
            <a:ext cx="8541829" cy="233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Circular Array</a:t>
            </a:r>
          </a:p>
        </p:txBody>
      </p:sp>
      <p:sp>
        <p:nvSpPr>
          <p:cNvPr id="100" name="FIGURE 8-7 A circular array that represents the queue in Figure 8-6c after adding two more entries"/>
          <p:cNvSpPr txBox="1">
            <a:spLocks noGrp="1"/>
          </p:cNvSpPr>
          <p:nvPr>
            <p:ph type="body" sz="quarter" idx="1"/>
          </p:nvPr>
        </p:nvSpPr>
        <p:spPr>
          <a:xfrm>
            <a:off x="457200" y="5604201"/>
            <a:ext cx="8229600" cy="80781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448055">
              <a:defRPr sz="2156"/>
            </a:lvl1pPr>
          </a:lstStyle>
          <a:p>
            <a:r>
              <a:t>FIGURE 8-7 A circular array that represents the queue in Figure 8-6c after adding two more entries</a:t>
            </a:r>
          </a:p>
        </p:txBody>
      </p:sp>
      <p:pic>
        <p:nvPicPr>
          <p:cNvPr id="101" name="A circular array represents the queue in figure 8 hyphen 6 C. &#10;&#10;Picture 1" descr="A circular array represents the queue in figure 8 hyphen 6 C. 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124" y="3295267"/>
            <a:ext cx="8360876" cy="2412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A figure explains the array based implementation of a queue.&#10;&#10;Picture 2" descr="A figure explains the array based implementation of a queue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834" y="958466"/>
            <a:ext cx="8497456" cy="233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Circular Array</a:t>
            </a:r>
          </a:p>
        </p:txBody>
      </p:sp>
      <p:sp>
        <p:nvSpPr>
          <p:cNvPr id="105" name="FIGURE 8-8a&amp;b A circular array representation of a queue as entries are removed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365760">
              <a:defRPr sz="1760"/>
            </a:lvl1pPr>
          </a:lstStyle>
          <a:p>
            <a:r>
              <a:t>FIGURE 8-8a&amp;b A circular array representation of a queue as entries are removed</a:t>
            </a:r>
          </a:p>
        </p:txBody>
      </p:sp>
      <p:pic>
        <p:nvPicPr>
          <p:cNvPr id="106" name="A figure illustrates the circular representation of an array as the entries are removed.&#10;&#10;Picture 1" descr="A figure illustrates the circular representation of an array as the entries are removed.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826" y="807814"/>
            <a:ext cx="8303174" cy="2366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A figure illustrates the circular representation of an array as the entries are removed.&#10;&#10;Picture 1" descr="A figure illustrates the circular representation of an array as the entries are removed.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284747"/>
            <a:ext cx="8406942" cy="22038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Circular Array</a:t>
            </a:r>
          </a:p>
        </p:txBody>
      </p:sp>
      <p:sp>
        <p:nvSpPr>
          <p:cNvPr id="110" name="FIGURE 8-8c&amp;d A circular array representation of a queue as entries are removed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365760">
              <a:defRPr sz="1760"/>
            </a:lvl1pPr>
          </a:lstStyle>
          <a:p>
            <a:r>
              <a:t>FIGURE 8-8c&amp;d A circular array representation of a queue as entries are removed</a:t>
            </a:r>
          </a:p>
        </p:txBody>
      </p:sp>
      <p:pic>
        <p:nvPicPr>
          <p:cNvPr id="111" name="A figure illustrates the circular representation of an array as the entries are removed.&#10;&#10;Picture 1" descr="A figure illustrates the circular representation of an array as the entries are removed.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971" y="939474"/>
            <a:ext cx="8372373" cy="2182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A figure illustrates the circular representation of an array as the entries are removed.&#10;&#10;Picture 1" descr="A figure illustrates the circular representation of an array as the entries are removed.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971" y="3753086"/>
            <a:ext cx="8448022" cy="1695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9808">
              <a:defRPr sz="3607"/>
            </a:lvl1pPr>
          </a:lstStyle>
          <a:p>
            <a:r>
              <a:t>Circular Array with One Unused Location</a:t>
            </a:r>
          </a:p>
        </p:txBody>
      </p:sp>
      <p:sp>
        <p:nvSpPr>
          <p:cNvPr id="115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749808">
              <a:defRPr sz="2952"/>
            </a:lvl1pPr>
          </a:lstStyle>
          <a:p>
            <a:r>
              <a:t>Retrieving the front entry</a:t>
            </a:r>
          </a:p>
        </p:txBody>
      </p:sp>
      <p:sp>
        <p:nvSpPr>
          <p:cNvPr id="116" name="public T getFront()…"/>
          <p:cNvSpPr txBox="1"/>
          <p:nvPr/>
        </p:nvSpPr>
        <p:spPr>
          <a:xfrm>
            <a:off x="1726187" y="2119629"/>
            <a:ext cx="5397548" cy="250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T getFront()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checkIntegrity();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(isEmpty())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throw</a:t>
            </a:r>
            <a:r>
              <a:t>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EmptyQueueException();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else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queue[frontIndex];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getFront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Circular Array (Part 1)</a:t>
            </a:r>
          </a:p>
        </p:txBody>
      </p:sp>
      <p:sp>
        <p:nvSpPr>
          <p:cNvPr id="119" name="FIGURE 8-9 A seven-element circular array that contains at most six entries of a queue"/>
          <p:cNvSpPr txBox="1">
            <a:spLocks noGrp="1"/>
          </p:cNvSpPr>
          <p:nvPr>
            <p:ph type="body" sz="quarter" idx="1"/>
          </p:nvPr>
        </p:nvSpPr>
        <p:spPr>
          <a:xfrm>
            <a:off x="457200" y="5831015"/>
            <a:ext cx="8513565" cy="581001"/>
          </a:xfrm>
          <a:prstGeom prst="rect">
            <a:avLst/>
          </a:prstGeom>
        </p:spPr>
        <p:txBody>
          <a:bodyPr/>
          <a:lstStyle>
            <a:lvl1pPr defTabSz="365760">
              <a:defRPr sz="1760"/>
            </a:lvl1pPr>
          </a:lstStyle>
          <a:p>
            <a:r>
              <a:t>FIGURE 8-9 A seven-element circular array that contains at most six entries of a queue</a:t>
            </a:r>
          </a:p>
        </p:txBody>
      </p:sp>
      <p:pic>
        <p:nvPicPr>
          <p:cNvPr id="120" name="Initially the queue is empty" descr="Initially the queue is empty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726" y="807814"/>
            <a:ext cx="6390979" cy="1159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After enqueuing one entry" descr="After enqueuing one entry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9435" y="2077038"/>
            <a:ext cx="6243484" cy="1159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After enqueuing five more entries, the queue is full" descr="After enqueuing five more entries, the queue is full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9435" y="3429000"/>
            <a:ext cx="6243475" cy="1159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After dequeueing an entry." descr="After dequeueing an entry.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9435" y="4780960"/>
            <a:ext cx="6154619" cy="11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Circular Array (Part 2)</a:t>
            </a:r>
          </a:p>
        </p:txBody>
      </p:sp>
      <p:sp>
        <p:nvSpPr>
          <p:cNvPr id="126" name="FIGURE 8-9 A seven-element circular array that contains at most six entries of a queue"/>
          <p:cNvSpPr txBox="1">
            <a:spLocks noGrp="1"/>
          </p:cNvSpPr>
          <p:nvPr>
            <p:ph type="body" sz="quarter" idx="1"/>
          </p:nvPr>
        </p:nvSpPr>
        <p:spPr>
          <a:xfrm>
            <a:off x="457200" y="5831015"/>
            <a:ext cx="8513565" cy="581001"/>
          </a:xfrm>
          <a:prstGeom prst="rect">
            <a:avLst/>
          </a:prstGeom>
        </p:spPr>
        <p:txBody>
          <a:bodyPr/>
          <a:lstStyle>
            <a:lvl1pPr defTabSz="365760">
              <a:defRPr sz="1760"/>
            </a:lvl1pPr>
          </a:lstStyle>
          <a:p>
            <a:r>
              <a:t>FIGURE 8-9 A seven-element circular array that contains at most six entries of a queue</a:t>
            </a:r>
          </a:p>
        </p:txBody>
      </p:sp>
      <p:pic>
        <p:nvPicPr>
          <p:cNvPr id="127" name="After dequeueing an entry" descr="After dequeueing an entry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717" y="1850802"/>
            <a:ext cx="6178382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After enqueueing an entry, the queue is full" descr="After enqueueing an entry, the queue is full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9435" y="2993802"/>
            <a:ext cx="6178375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After enqueueing an entry, the queue becomes full again" descr="After enqueueing an entry, the queue becomes full again"/>
          <p:cNvPicPr>
            <a:picLocks noChangeAspect="1"/>
          </p:cNvPicPr>
          <p:nvPr/>
        </p:nvPicPr>
        <p:blipFill>
          <a:blip r:embed="rId4">
            <a:extLst/>
          </a:blip>
          <a:srcRect t="38627" b="51621"/>
          <a:stretch>
            <a:fillRect/>
          </a:stretch>
        </p:blipFill>
        <p:spPr>
          <a:xfrm>
            <a:off x="297717" y="786099"/>
            <a:ext cx="6292095" cy="1109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After dequeueing an entry" descr="After dequeueing an entry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9435" y="4412408"/>
            <a:ext cx="6154615" cy="11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Circular Array (Part 3)</a:t>
            </a:r>
          </a:p>
        </p:txBody>
      </p:sp>
      <p:sp>
        <p:nvSpPr>
          <p:cNvPr id="133" name="FIGURE 8-9 A seven-element circular array that contains at most six entries of a queue"/>
          <p:cNvSpPr txBox="1">
            <a:spLocks noGrp="1"/>
          </p:cNvSpPr>
          <p:nvPr>
            <p:ph type="body" sz="quarter" idx="1"/>
          </p:nvPr>
        </p:nvSpPr>
        <p:spPr>
          <a:xfrm>
            <a:off x="457200" y="5831015"/>
            <a:ext cx="8513565" cy="581001"/>
          </a:xfrm>
          <a:prstGeom prst="rect">
            <a:avLst/>
          </a:prstGeom>
        </p:spPr>
        <p:txBody>
          <a:bodyPr/>
          <a:lstStyle>
            <a:lvl1pPr defTabSz="365760">
              <a:defRPr sz="1760"/>
            </a:lvl1pPr>
          </a:lstStyle>
          <a:p>
            <a:r>
              <a:t>FIGURE 8-9 A seven-element circular array that contains at most six entries of a queue</a:t>
            </a:r>
          </a:p>
        </p:txBody>
      </p:sp>
      <p:pic>
        <p:nvPicPr>
          <p:cNvPr id="134" name="After dequeuing all but one entry" descr="After dequeuing all but one entry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1716127"/>
            <a:ext cx="6154619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After dequeuing the remaining entry, the queue is now empty." descr="After dequeuing the remaining entry, the queue is now empty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971" y="3429000"/>
            <a:ext cx="6202330" cy="114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9808">
              <a:defRPr sz="3607"/>
            </a:lvl1pPr>
          </a:lstStyle>
          <a:p>
            <a:r>
              <a:t>Circular Array with One Unused Location</a:t>
            </a:r>
          </a:p>
        </p:txBody>
      </p:sp>
      <p:sp>
        <p:nvSpPr>
          <p:cNvPr id="138" name="FIGURE 8-10 An array-based queue and two ways to remove its front entr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02336">
              <a:defRPr sz="1936"/>
            </a:lvl1pPr>
          </a:lstStyle>
          <a:p>
            <a:r>
              <a:t>FIGURE 8-10 An array-based queue and two ways to remove its front entry</a:t>
            </a:r>
          </a:p>
        </p:txBody>
      </p:sp>
      <p:pic>
        <p:nvPicPr>
          <p:cNvPr id="139" name="A diagram illustrates an array based implementation of a queue and methods to remove its first entry in 3 sections.  Initial situation.&#10;&#10;Picture 1" descr="A diagram illustrates an array based implementation of a queue and methods to remove its first entry in 3 sections.  Initial situation.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420" y="885427"/>
            <a:ext cx="6072404" cy="158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A diagram illustrates an array based implementation of a queue and methods to remove its first entry in 3 sections.  After dequeuing the front entry by incrementing frontIndex." descr="A diagram illustrates an array based implementation of a queue and methods to remove its first entry in 3 sections.  After dequeuing the front entry by incrementing frontIndex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520" y="2635250"/>
            <a:ext cx="5368358" cy="158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A diagram illustrates an array based implementation of a queue and methods to remove its first entry in 3 sections. &#10;After dequeuing the front entry bu incrementing frontIndex and setting queue[frontIndex] to null." descr="A diagram illustrates an array based implementation of a queue and methods to remove its first entry in 3 sections. After dequeuing the front entry bu incrementing frontIndex and setting queue[frontIndex] to null.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1620" y="4385073"/>
            <a:ext cx="6006757" cy="158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ADT Queue</a:t>
            </a:r>
          </a:p>
        </p:txBody>
      </p:sp>
      <p:sp>
        <p:nvSpPr>
          <p:cNvPr id="64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749808">
              <a:defRPr sz="2952"/>
            </a:lvl1pPr>
          </a:lstStyle>
          <a:p>
            <a:r>
              <a:t>LISTING 7-1 An interface for the ADT queue</a:t>
            </a:r>
          </a:p>
        </p:txBody>
      </p:sp>
      <p:sp>
        <p:nvSpPr>
          <p:cNvPr id="65" name="/** An interface for the ADT queue.  */…"/>
          <p:cNvSpPr txBox="1"/>
          <p:nvPr/>
        </p:nvSpPr>
        <p:spPr>
          <a:xfrm>
            <a:off x="249435" y="714163"/>
            <a:ext cx="8827683" cy="499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/**</a:t>
            </a:r>
            <a:r>
              <a:rPr sz="1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An interface for the ADT queue.  */</a:t>
            </a:r>
            <a:endParaRPr sz="15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interface</a:t>
            </a:r>
            <a:r>
              <a:t> QueueInterface&lt;T&gt;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/** Adds a new entry to the back of this queue.</a:t>
            </a:r>
            <a:endParaRPr sz="15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 b="1"/>
              <a:t>@param</a:t>
            </a:r>
            <a:r>
              <a:t> newEntry  An object to be added. */</a:t>
            </a:r>
            <a:endParaRPr sz="15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enqueue(T newEntry);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/** Removes and returns the entry at the front of this queue.</a:t>
            </a:r>
            <a:endParaRPr sz="15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 b="1"/>
              <a:t>@return</a:t>
            </a:r>
            <a:r>
              <a:t>  The object at the front of the queue. </a:t>
            </a:r>
            <a:endParaRPr sz="15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 b="1"/>
              <a:t>@throws</a:t>
            </a:r>
            <a:r>
              <a:t>  EmptyQueueException if the queue is empty before the operation. */</a:t>
            </a:r>
            <a:endParaRPr sz="15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T dequeue();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/**  Retrieves the entry at the front of this queue.</a:t>
            </a:r>
            <a:endParaRPr sz="15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 b="1"/>
              <a:t>@return</a:t>
            </a:r>
            <a:r>
              <a:t>  The object at the front of the queue.</a:t>
            </a:r>
            <a:endParaRPr sz="15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 b="1"/>
              <a:t>@throws</a:t>
            </a:r>
            <a:r>
              <a:t>  EmptyQueueException if the queue is empty. */</a:t>
            </a:r>
            <a:endParaRPr sz="15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T getFront();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/** Detects whether this queue is empty.</a:t>
            </a:r>
            <a:endParaRPr sz="15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 b="1"/>
              <a:t>@return</a:t>
            </a:r>
            <a:r>
              <a:t>  True if the queue is empty, or false otherwise. */</a:t>
            </a:r>
            <a:endParaRPr sz="15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boolean</a:t>
            </a:r>
            <a:r>
              <a:t> isEmpty();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/** Removes all entries from this queue. */</a:t>
            </a:r>
            <a:endParaRPr sz="15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clear();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QueueInterface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/>
          <p:cNvSpPr txBox="1">
            <a:spLocks noGrp="1"/>
          </p:cNvSpPr>
          <p:nvPr>
            <p:ph type="title"/>
          </p:nvPr>
        </p:nvSpPr>
        <p:spPr>
          <a:xfrm>
            <a:off x="315217" y="133705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40663">
              <a:defRPr sz="3564"/>
            </a:lvl1pPr>
          </a:lstStyle>
          <a:p>
            <a:r>
              <a:rPr dirty="0"/>
              <a:t>Circular Array  with One Unused Location</a:t>
            </a:r>
          </a:p>
        </p:txBody>
      </p:sp>
      <p:sp>
        <p:nvSpPr>
          <p:cNvPr id="144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Implementation of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dequeue</a:t>
            </a:r>
          </a:p>
        </p:txBody>
      </p:sp>
      <p:sp>
        <p:nvSpPr>
          <p:cNvPr id="145" name="public T dequeue()…"/>
          <p:cNvSpPr txBox="1"/>
          <p:nvPr/>
        </p:nvSpPr>
        <p:spPr>
          <a:xfrm>
            <a:off x="902971" y="1649729"/>
            <a:ext cx="7186723" cy="35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T dequeue()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checkIntegrity();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(isEmpty())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throw</a:t>
            </a:r>
            <a:r>
              <a:t>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EmptyQueueException();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else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T front = queue[frontIndex];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queue[frontIndex] 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frontIndex = (frontIndex + </a:t>
            </a:r>
            <a:r>
              <a:rPr>
                <a:solidFill>
                  <a:srgbClr val="272AD8"/>
                </a:solidFill>
              </a:rPr>
              <a:t>1</a:t>
            </a:r>
            <a:r>
              <a:t>) % queue.length;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front;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if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dequeue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9808">
              <a:defRPr sz="3607"/>
            </a:lvl1pPr>
          </a:lstStyle>
          <a:p>
            <a:r>
              <a:t>Circular Array with One Unused Location</a:t>
            </a:r>
          </a:p>
        </p:txBody>
      </p:sp>
      <p:sp>
        <p:nvSpPr>
          <p:cNvPr id="148" name="FIGURE 8-11 Doubling the size of an array-based queu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39495">
              <a:defRPr sz="2596"/>
            </a:lvl1pPr>
          </a:lstStyle>
          <a:p>
            <a:r>
              <a:t>FIGURE 8-11 Doubling the size of an array-based queue</a:t>
            </a:r>
          </a:p>
        </p:txBody>
      </p:sp>
      <p:pic>
        <p:nvPicPr>
          <p:cNvPr id="149" name="A diagram illustrates doubling the size of an array based implementation of a queue. &#10;&#10;Picture 1" descr="A diagram illustrates doubling the size of an array based implementation of a queue. 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971" y="1432288"/>
            <a:ext cx="8382001" cy="3322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9808">
              <a:defRPr sz="3607"/>
            </a:lvl1pPr>
          </a:lstStyle>
          <a:p>
            <a:r>
              <a:t>Circular Array with One Unused Location</a:t>
            </a:r>
          </a:p>
        </p:txBody>
      </p:sp>
      <p:sp>
        <p:nvSpPr>
          <p:cNvPr id="152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5843715"/>
            <a:ext cx="8229600" cy="58100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Definition of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ensureCapacity</a:t>
            </a:r>
          </a:p>
        </p:txBody>
      </p:sp>
      <p:sp>
        <p:nvSpPr>
          <p:cNvPr id="153" name="// Doubles the size of the array queue if it is full.…"/>
          <p:cNvSpPr txBox="1"/>
          <p:nvPr/>
        </p:nvSpPr>
        <p:spPr>
          <a:xfrm>
            <a:off x="443971" y="690879"/>
            <a:ext cx="7903101" cy="524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Doubles the size of the array queue if it is full.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Precondition: checkIntegrity has been called.</a:t>
            </a: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</a:t>
            </a:r>
            <a:r>
              <a:rPr>
                <a:solidFill>
                  <a:srgbClr val="000000"/>
                </a:solidFill>
              </a:rPr>
              <a:t>ensureCapacity()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(frontIndex == ((backIndex + </a:t>
            </a:r>
            <a:r>
              <a:rPr>
                <a:solidFill>
                  <a:srgbClr val="272AD8"/>
                </a:solidFill>
              </a:rPr>
              <a:t>2</a:t>
            </a:r>
            <a:r>
              <a:t>) % queue.length)) </a:t>
            </a:r>
            <a:r>
              <a:rPr>
                <a:solidFill>
                  <a:srgbClr val="008400"/>
                </a:solidFill>
              </a:rPr>
              <a:t>// If array is full,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{                                                   </a:t>
            </a:r>
            <a:r>
              <a:rPr>
                <a:solidFill>
                  <a:srgbClr val="008400"/>
                </a:solidFill>
              </a:rPr>
              <a:t>// double size of array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T[] oldQueue = queue;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oldSize = oldQueue.length;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newSize = </a:t>
            </a:r>
            <a:r>
              <a:rPr>
                <a:solidFill>
                  <a:srgbClr val="272AD8"/>
                </a:solidFill>
              </a:rPr>
              <a:t>2</a:t>
            </a:r>
            <a:r>
              <a:t> * oldSize;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checkCapacity(newSize);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integrityOK = </a:t>
            </a:r>
            <a:r>
              <a:rPr>
                <a:solidFill>
                  <a:srgbClr val="BA2DA2"/>
                </a:solidFill>
              </a:rPr>
              <a:t>false</a:t>
            </a:r>
            <a:r>
              <a:t>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j-lt"/>
                <a:ea typeface="+mj-ea"/>
                <a:cs typeface="+mj-cs"/>
                <a:sym typeface="Helvetica"/>
              </a:defRPr>
            </a:pP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// The cast is safe because the new array contains null entries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@SuppressWarnings(</a:t>
            </a:r>
            <a:r>
              <a:rPr>
                <a:solidFill>
                  <a:srgbClr val="D12F1B"/>
                </a:solidFill>
              </a:rPr>
              <a:t>"unchecked"</a:t>
            </a:r>
            <a:r>
              <a:t>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T[] tempQueue = (T[])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Object[newSize];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queue = tempQueue;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for</a:t>
            </a:r>
            <a:r>
              <a:t> (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index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 index &lt; oldSize - </a:t>
            </a:r>
            <a:r>
              <a:rPr>
                <a:solidFill>
                  <a:srgbClr val="272AD8"/>
                </a:solidFill>
              </a:rPr>
              <a:t>1</a:t>
            </a:r>
            <a:r>
              <a:t>; index++)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{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queue[index] = oldQueue[frontIndex];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frontIndex = (frontIndex + </a:t>
            </a:r>
            <a:r>
              <a:rPr>
                <a:solidFill>
                  <a:srgbClr val="272AD8"/>
                </a:solidFill>
              </a:rPr>
              <a:t>1</a:t>
            </a:r>
            <a:r>
              <a:t>) % oldSize;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} </a:t>
            </a:r>
            <a:r>
              <a:t>// end for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frontIndex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backIndex = oldSize - </a:t>
            </a:r>
            <a:r>
              <a:rPr>
                <a:solidFill>
                  <a:srgbClr val="272AD8"/>
                </a:solidFill>
              </a:rPr>
              <a:t>2</a:t>
            </a:r>
            <a:r>
              <a:t>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integrityOK = </a:t>
            </a:r>
            <a:r>
              <a:rPr>
                <a:solidFill>
                  <a:srgbClr val="BA2DA2"/>
                </a:solidFill>
              </a:rPr>
              <a:t>true</a:t>
            </a:r>
            <a:r>
              <a:t>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if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ensureCapacity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9808">
              <a:defRPr sz="3607"/>
            </a:lvl1pPr>
          </a:lstStyle>
          <a:p>
            <a:r>
              <a:t>Circular Array with One Unused Location</a:t>
            </a:r>
          </a:p>
        </p:txBody>
      </p:sp>
      <p:sp>
        <p:nvSpPr>
          <p:cNvPr id="156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Implementation of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isEmpty</a:t>
            </a:r>
          </a:p>
        </p:txBody>
      </p:sp>
      <p:sp>
        <p:nvSpPr>
          <p:cNvPr id="157" name="public boolean isEmpty()…"/>
          <p:cNvSpPr txBox="1"/>
          <p:nvPr/>
        </p:nvSpPr>
        <p:spPr>
          <a:xfrm>
            <a:off x="565752" y="2576829"/>
            <a:ext cx="8012496" cy="170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boolean</a:t>
            </a:r>
            <a:r>
              <a:t> isEmpty()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checkIntegrity():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frontIndex == ((backIndex + </a:t>
            </a:r>
            <a:r>
              <a:rPr>
                <a:solidFill>
                  <a:srgbClr val="272AD8"/>
                </a:solidFill>
              </a:rPr>
              <a:t>1</a:t>
            </a:r>
            <a:r>
              <a:t>) % queue.length);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isEmpty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04087">
              <a:defRPr sz="3387"/>
            </a:lvl1pPr>
          </a:lstStyle>
          <a:p>
            <a:r>
              <a:t>Circular Linked Implementations of a Queue</a:t>
            </a:r>
          </a:p>
        </p:txBody>
      </p:sp>
      <p:sp>
        <p:nvSpPr>
          <p:cNvPr id="160" name="FIGURE 8-12 Circular linked chains, each with an external reference to its last node"/>
          <p:cNvSpPr txBox="1">
            <a:spLocks noGrp="1"/>
          </p:cNvSpPr>
          <p:nvPr>
            <p:ph type="body" sz="quarter" idx="1"/>
          </p:nvPr>
        </p:nvSpPr>
        <p:spPr>
          <a:xfrm>
            <a:off x="391417" y="5848708"/>
            <a:ext cx="8229601" cy="581001"/>
          </a:xfrm>
          <a:prstGeom prst="rect">
            <a:avLst/>
          </a:prstGeom>
        </p:spPr>
        <p:txBody>
          <a:bodyPr/>
          <a:lstStyle>
            <a:lvl1pPr defTabSz="365760">
              <a:defRPr sz="1760"/>
            </a:lvl1pPr>
          </a:lstStyle>
          <a:p>
            <a:r>
              <a:t>FIGURE 8-12 Circular linked chains, each with an external reference to its last node</a:t>
            </a:r>
          </a:p>
        </p:txBody>
      </p:sp>
      <p:pic>
        <p:nvPicPr>
          <p:cNvPr id="161" name="Three diagrams illustrate circular linked chains.A multimode chain. A multimode chain" descr="Three diagrams illustrate circular linked chains.A multimode chain. A multimode chai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971" y="807814"/>
            <a:ext cx="5169025" cy="2252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Three diagrams illustrate circular linked chains. A one node chain." descr="Three diagrams illustrate circular linked chains. A one node chain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171" y="3060031"/>
            <a:ext cx="226013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Three diagrams illustrate circular linked chains.&#10;An empty chain." descr="Three diagrams illustrate circular linked chains.An empty chain.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4273" y="3154774"/>
            <a:ext cx="1907353" cy="254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Two-Part Circular Linked Chain</a:t>
            </a:r>
          </a:p>
        </p:txBody>
      </p:sp>
      <p:sp>
        <p:nvSpPr>
          <p:cNvPr id="166" name="FIGURE 8-13 A two-part circular linked chain that represents both a queue and the nodes available to the queu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defTabSz="365760">
              <a:defRPr sz="1760"/>
            </a:lvl1pPr>
          </a:lstStyle>
          <a:p>
            <a:r>
              <a:t>FIGURE 8-13 A two-part circular linked chain that represents both a queue and the nodes available to the queue</a:t>
            </a:r>
          </a:p>
        </p:txBody>
      </p:sp>
      <p:pic>
        <p:nvPicPr>
          <p:cNvPr id="167" name="A diagram illustrates a circular linked chain comprising of nodes with pointers pointing to the next node.&#10;" descr="A diagram illustrates a circular linked chain comprising of nodes with pointers pointing to the next node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7081" y="1091597"/>
            <a:ext cx="7589950" cy="4272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Two-Part Circular Linked Chain</a:t>
            </a:r>
          </a:p>
        </p:txBody>
      </p:sp>
      <p:sp>
        <p:nvSpPr>
          <p:cNvPr id="170" name="FIGURE 8-14 Various states of a two-part circular linked chain that represents a queue"/>
          <p:cNvSpPr txBox="1">
            <a:spLocks noGrp="1"/>
          </p:cNvSpPr>
          <p:nvPr>
            <p:ph type="body" sz="quarter" idx="1"/>
          </p:nvPr>
        </p:nvSpPr>
        <p:spPr>
          <a:xfrm>
            <a:off x="457200" y="5831015"/>
            <a:ext cx="8513565" cy="5810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defTabSz="365760">
              <a:defRPr sz="1760"/>
            </a:lvl1pPr>
          </a:lstStyle>
          <a:p>
            <a:r>
              <a:t>FIGURE 8-14 Various states of a two-part circular linked chain that represents a queue</a:t>
            </a:r>
          </a:p>
        </p:txBody>
      </p:sp>
      <p:pic>
        <p:nvPicPr>
          <p:cNvPr id="171" name="A diagram illustrates 5 different states of a 2 part circular linked chain. When the queue is empty." descr="A diagram illustrates 5 different states of a 2 part circular linked chain. When the queue is empty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548" y="1208768"/>
            <a:ext cx="2326446" cy="1256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A diagram illustrates 5 different states of a 2 part circular linked chain. After enqueuing one entry." descr="A diagram illustrates 5 different states of a 2 part circular linked chain. After enqueuing one entry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31718" y="1208768"/>
            <a:ext cx="2760439" cy="1401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A diagram illustrates 5 different states of a 2 part circular linked chain. After enqueuing three entries." descr="A diagram illustrates 5 different states of a 2 part circular linked chain. After enqueuing three entries.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06548" y="735096"/>
            <a:ext cx="3212803" cy="2480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A diagram illustrates 5 different states of a 2 part circular linked chain.After dequeuing the front entry." descr="A diagram illustrates 5 different states of a 2 part circular linked chain.After dequeuing the front entry.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6962" y="3490955"/>
            <a:ext cx="3804976" cy="2340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A diagram illustrates 5 different states of a 2 part circular linked chain. After enqueuing one more entry. " descr="A diagram illustrates 5 different states of a 2 part circular linked chain. After enqueuing one more entry. 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05255" y="3332975"/>
            <a:ext cx="3963821" cy="2480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Two-Part Circular Linked Chain</a:t>
            </a:r>
          </a:p>
        </p:txBody>
      </p:sp>
      <p:sp>
        <p:nvSpPr>
          <p:cNvPr id="178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20623">
              <a:defRPr sz="1656"/>
            </a:lvl1pPr>
          </a:lstStyle>
          <a:p>
            <a:r>
              <a:t>LISTING 8-3 An outline of a two-part circular linked implementation of the ADT queue</a:t>
            </a:r>
          </a:p>
        </p:txBody>
      </p:sp>
      <p:sp>
        <p:nvSpPr>
          <p:cNvPr id="179" name="/**  A class that implements the ADT queue by using…"/>
          <p:cNvSpPr txBox="1"/>
          <p:nvPr/>
        </p:nvSpPr>
        <p:spPr>
          <a:xfrm>
            <a:off x="155751" y="753263"/>
            <a:ext cx="8988250" cy="5351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/**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rPr>
              <a:t>  </a:t>
            </a:r>
            <a:r>
              <a:t>A class that implements the ADT queue by using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a two-part circular chain of linked nodes.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t>*/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final</a:t>
            </a:r>
            <a:r>
              <a:t> </a:t>
            </a:r>
            <a:r>
              <a:rPr>
                <a:solidFill>
                  <a:srgbClr val="BA2DA2"/>
                </a:solidFill>
              </a:rPr>
              <a:t>class</a:t>
            </a:r>
            <a:r>
              <a:t> TwoPartCircularLinkedQueue&lt;T&gt; </a:t>
            </a:r>
            <a:r>
              <a:rPr>
                <a:solidFill>
                  <a:srgbClr val="BA2DA2"/>
                </a:solidFill>
              </a:rPr>
              <a:t>implements</a:t>
            </a:r>
            <a:r>
              <a:t> QueueInterface&lt;T&gt;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rPr>
                <a:solidFill>
                  <a:srgbClr val="000000"/>
                </a:solidFill>
              </a:rPr>
              <a:t> Node queueNode; </a:t>
            </a:r>
            <a:r>
              <a:t>// References first node in queue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rPr>
                <a:solidFill>
                  <a:srgbClr val="000000"/>
                </a:solidFill>
              </a:rPr>
              <a:t> Node freeNode;  </a:t>
            </a:r>
            <a:r>
              <a:t>// References node after back of queue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TwoPartCircularLinkedQueue()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freeNode =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Node(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,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freeNode.setNextNode(freeNode);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queueNode = freeNode;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default constructor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j-lt"/>
                <a:ea typeface="+mj-ea"/>
                <a:cs typeface="+mj-cs"/>
                <a:sym typeface="Helvetica"/>
              </a:defRPr>
            </a:pP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//  &lt; Implementations of the queue operations go here. &gt;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//  . . .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j-lt"/>
                <a:ea typeface="+mj-ea"/>
                <a:cs typeface="+mj-cs"/>
                <a:sym typeface="Helvetica"/>
              </a:defRPr>
            </a:pP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 </a:t>
            </a:r>
            <a:r>
              <a:t>class</a:t>
            </a:r>
            <a:r>
              <a:rPr>
                <a:solidFill>
                  <a:srgbClr val="000000"/>
                </a:solidFill>
              </a:rPr>
              <a:t> Node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	{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lvl="3" indent="685800"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//  &lt; Implementation of the nine Node class god here. &gt;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} </a:t>
            </a:r>
            <a:r>
              <a:t>// end Node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TwoPartCircularLinkedQueue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Two-Part Circular Linked Chain</a:t>
            </a:r>
          </a:p>
        </p:txBody>
      </p:sp>
      <p:sp>
        <p:nvSpPr>
          <p:cNvPr id="182" name="FIGURE 8-15a A two-part circular chain that requires a new node for an addition to a queue"/>
          <p:cNvSpPr txBox="1">
            <a:spLocks noGrp="1"/>
          </p:cNvSpPr>
          <p:nvPr>
            <p:ph type="body" sz="quarter" idx="1"/>
          </p:nvPr>
        </p:nvSpPr>
        <p:spPr>
          <a:xfrm>
            <a:off x="457200" y="5604201"/>
            <a:ext cx="8229600" cy="80781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448055">
              <a:defRPr sz="2156"/>
            </a:lvl1pPr>
          </a:lstStyle>
          <a:p>
            <a:r>
              <a:t>FIGURE 8-15a A two-part circular chain that requires a new node for an addition to a queue</a:t>
            </a:r>
          </a:p>
        </p:txBody>
      </p:sp>
      <p:pic>
        <p:nvPicPr>
          <p:cNvPr id="183" name="A diagram illustrates the addition of new node in the queue of a circular chain. Before addition." descr="A diagram illustrates the addition of new node in the queue of a circular chain. Before addition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435" y="1113764"/>
            <a:ext cx="3905109" cy="378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A diagram illustrates the addition of new node in the queue of a circular chain. After addition of the node." descr="A diagram illustrates the addition of new node in the queue of a circular chain. After addition of the node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6431" y="1113764"/>
            <a:ext cx="4010369" cy="3789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Two-Part Circular Linked Chain</a:t>
            </a:r>
          </a:p>
        </p:txBody>
      </p:sp>
      <p:sp>
        <p:nvSpPr>
          <p:cNvPr id="187" name="FIGURE 8-16 A two-part circular linked chain with nodes available for addition to a queue"/>
          <p:cNvSpPr txBox="1">
            <a:spLocks noGrp="1"/>
          </p:cNvSpPr>
          <p:nvPr>
            <p:ph type="body" sz="quarter" idx="1"/>
          </p:nvPr>
        </p:nvSpPr>
        <p:spPr>
          <a:xfrm>
            <a:off x="457200" y="5604201"/>
            <a:ext cx="8420458" cy="80781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448055">
              <a:defRPr sz="2156"/>
            </a:lvl1pPr>
          </a:lstStyle>
          <a:p>
            <a:r>
              <a:t>FIGURE 8-16 A two-part circular linked chain with nodes available for addition to a queue</a:t>
            </a:r>
          </a:p>
        </p:txBody>
      </p:sp>
      <p:pic>
        <p:nvPicPr>
          <p:cNvPr id="188" name="A diagram illustrates the nodes available for addition to the queue in 3 sections. Initially." descr="A diagram illustrates the nodes available for addition to the queue in 3 sections. Initially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435" y="1511036"/>
            <a:ext cx="2139297" cy="3377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A diagram illustrates the nodes available for addition to the queue in 3 sections.&#10;After one addition to the queue" descr="A diagram illustrates the nodes available for addition to the queue in 3 sections.After one addition to the queu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6562" y="1511036"/>
            <a:ext cx="2314445" cy="3377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A diagram illustrates the nodes available for addition to the queue in 3 sections.After a second edition to the queue." descr="A diagram illustrates the nodes available for addition to the queue in 3 sections.After a second edition to the queue.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18837" y="1511036"/>
            <a:ext cx="3058821" cy="33778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 txBox="1">
            <a:spLocks noGrp="1"/>
          </p:cNvSpPr>
          <p:nvPr>
            <p:ph type="title"/>
          </p:nvPr>
        </p:nvSpPr>
        <p:spPr>
          <a:xfrm>
            <a:off x="249435" y="-127001"/>
            <a:ext cx="8513565" cy="807816"/>
          </a:xfrm>
          <a:prstGeom prst="rect">
            <a:avLst/>
          </a:prstGeom>
        </p:spPr>
        <p:txBody>
          <a:bodyPr/>
          <a:lstStyle>
            <a:lvl1pPr defTabSz="539495">
              <a:defRPr sz="2596"/>
            </a:lvl1pPr>
          </a:lstStyle>
          <a:p>
            <a:r>
              <a:t>FIGURE 7-2 The effect of operations on a queue of strings</a:t>
            </a:r>
          </a:p>
        </p:txBody>
      </p:sp>
      <p:pic>
        <p:nvPicPr>
          <p:cNvPr id="68" name="A figure illustrates the additions to the queue. Enqueue add Jada. &#10;&#10;Picture 2" descr="A figure illustrates the additions to the queue. Enqueue add Jada. 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0928" y="706924"/>
            <a:ext cx="4406135" cy="37137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A figure illustrates the additions to the queue. Enqueue add Jess. &#10;&#10;Picture 2" descr="A figure illustrates the additions to the queue. Enqueue add Jess. 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3259">
            <a:off x="579966" y="1425013"/>
            <a:ext cx="5246424" cy="397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A figure illustrates the additions to the queue. Enqueue add Jazmin. &#10;&#10;Picture 2" descr="A figure illustrates the additions to the queue. Enqueue add Jazmin. 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1557" y="2145443"/>
            <a:ext cx="6101708" cy="418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A figure illustrates the additions to the queue. Enqueue add Jorge. &#10;&#10;Picture 2" descr="A figure illustrates the additions to the queue. Enqueue add Jorge. Pictur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2135" y="2864017"/>
            <a:ext cx="6895610" cy="443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A figure illustrates the additions to the queue. Enqueue add Jamal.&#10;&#10;Picture 2" descr="A figure illustrates the additions to the queue. Enqueue add Jamal.Picture 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7637" y="3580660"/>
            <a:ext cx="7774726" cy="472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A figure illustrates the additions to the queue. Dequeue relieves and removes Jada. &#10;&#10;Picture 3" descr="A figure illustrates the additions to the queue. Dequeue relieves and removes Jada. Picture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79732" y="4258186"/>
            <a:ext cx="6928412" cy="579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A figure illustrates the additions to the queue. Enqueue add Jerry. &#10;&#10;Picture 3" descr="A figure illustrates the additions to the queue. Enqueue add Jerry. Picture 3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72771" y="5048903"/>
            <a:ext cx="7752622" cy="45962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A figure illustrates the additions to the queue. Dequeue relieves and removes Jess. &#10;&#10;&#10;Picture 2" descr="A figure illustrates the additions to the queue. Dequeue relieves and removes Jess. Picture 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70971" y="5717565"/>
            <a:ext cx="6932713" cy="5843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Two-Part Circular Linked Chain</a:t>
            </a:r>
          </a:p>
        </p:txBody>
      </p:sp>
      <p:sp>
        <p:nvSpPr>
          <p:cNvPr id="193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Implementation of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enqueue</a:t>
            </a:r>
            <a:r>
              <a:t> is an O(1) operation</a:t>
            </a:r>
          </a:p>
        </p:txBody>
      </p:sp>
      <p:sp>
        <p:nvSpPr>
          <p:cNvPr id="194" name="public void enqueue(T newEntry)…"/>
          <p:cNvSpPr txBox="1"/>
          <p:nvPr/>
        </p:nvSpPr>
        <p:spPr>
          <a:xfrm>
            <a:off x="249435" y="1363979"/>
            <a:ext cx="8700639" cy="413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enqueue(T newEntry)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freeNode.setData(newEntry);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+mj-lt"/>
                <a:ea typeface="+mj-ea"/>
                <a:cs typeface="+mj-cs"/>
                <a:sym typeface="Helvetica"/>
              </a:defRPr>
            </a:pP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(isNewNodeNeeded())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// Allocate a new node and insert it after the node that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// freeNode references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Node newNode =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Node(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, freeNode.getNextNode());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freeNode.setNextNode(newNode);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if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+mj-lt"/>
                <a:ea typeface="+mj-ea"/>
                <a:cs typeface="+mj-cs"/>
                <a:sym typeface="Helvetica"/>
              </a:defRPr>
            </a:pP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freeNode = freeNode.getNextNode();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enqueue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Two-Part Circular Linked Chain</a:t>
            </a:r>
          </a:p>
        </p:txBody>
      </p:sp>
      <p:sp>
        <p:nvSpPr>
          <p:cNvPr id="197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Implementation of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getFront</a:t>
            </a:r>
            <a:r>
              <a:t> is an O(1) operation</a:t>
            </a:r>
          </a:p>
        </p:txBody>
      </p:sp>
      <p:sp>
        <p:nvSpPr>
          <p:cNvPr id="198" name="public T getFront()…"/>
          <p:cNvSpPr txBox="1"/>
          <p:nvPr/>
        </p:nvSpPr>
        <p:spPr>
          <a:xfrm>
            <a:off x="1873226" y="2200544"/>
            <a:ext cx="5397548" cy="223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T getFront()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(isEmpty())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throw</a:t>
            </a:r>
            <a:r>
              <a:t>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EmptyQueueException();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else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queueNode.getData();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getFront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Two-Part Circular Linked Chain</a:t>
            </a:r>
          </a:p>
        </p:txBody>
      </p:sp>
      <p:sp>
        <p:nvSpPr>
          <p:cNvPr id="201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Implementation of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dequeue</a:t>
            </a:r>
            <a:r>
              <a:t> is an O(1) operation</a:t>
            </a:r>
          </a:p>
        </p:txBody>
      </p:sp>
      <p:sp>
        <p:nvSpPr>
          <p:cNvPr id="202" name="public T dequeue()…"/>
          <p:cNvSpPr txBox="1"/>
          <p:nvPr/>
        </p:nvSpPr>
        <p:spPr>
          <a:xfrm>
            <a:off x="359309" y="2037080"/>
            <a:ext cx="8425382" cy="278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T dequeue()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T front = getFront();  </a:t>
            </a:r>
            <a:r>
              <a:t>// Might throw EmptyQueueException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// Assertion: Queue is not empty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queueNode.setData(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queueNode = queueNode.getNextNode();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+mj-lt"/>
                <a:ea typeface="+mj-ea"/>
                <a:cs typeface="+mj-cs"/>
                <a:sym typeface="Helvetica"/>
              </a:defRPr>
            </a:pP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front;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dequeue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Two-Part Circular Linked Chain</a:t>
            </a:r>
          </a:p>
        </p:txBody>
      </p:sp>
      <p:sp>
        <p:nvSpPr>
          <p:cNvPr id="205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Methods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isEmpty</a:t>
            </a:r>
            <a:r>
              <a:t> an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isNewNodeNeeded</a:t>
            </a:r>
            <a:r>
              <a:t> </a:t>
            </a:r>
          </a:p>
        </p:txBody>
      </p:sp>
      <p:sp>
        <p:nvSpPr>
          <p:cNvPr id="206" name="public boolean isEmpty()…"/>
          <p:cNvSpPr txBox="1"/>
          <p:nvPr/>
        </p:nvSpPr>
        <p:spPr>
          <a:xfrm>
            <a:off x="1322711" y="1927495"/>
            <a:ext cx="6498578" cy="278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boolean</a:t>
            </a:r>
            <a:r>
              <a:t> isEmpty()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queueNode == freeNode;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isEmpty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+mj-lt"/>
                <a:ea typeface="+mj-ea"/>
                <a:cs typeface="+mj-cs"/>
                <a:sym typeface="Helvetica"/>
              </a:defRPr>
            </a:pP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boolean</a:t>
            </a:r>
            <a:r>
              <a:t> isNewNodeNeeded()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queueNode == freeNode.getNextNode();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isNewNodeNeeded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49223">
              <a:defRPr sz="3124"/>
            </a:pPr>
            <a:r>
              <a:t>Java Class Library: The Class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AbstractQueue</a:t>
            </a:r>
          </a:p>
        </p:txBody>
      </p:sp>
      <p:sp>
        <p:nvSpPr>
          <p:cNvPr id="209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749808">
              <a:defRPr sz="2952"/>
            </a:lvl1pPr>
          </a:lstStyle>
          <a:p>
            <a:r>
              <a:t>Methods in this interface</a:t>
            </a:r>
          </a:p>
        </p:txBody>
      </p:sp>
      <p:sp>
        <p:nvSpPr>
          <p:cNvPr id="210" name="public boolean add(T newEntry)…"/>
          <p:cNvSpPr txBox="1"/>
          <p:nvPr/>
        </p:nvSpPr>
        <p:spPr>
          <a:xfrm>
            <a:off x="1705128" y="1704816"/>
            <a:ext cx="5409098" cy="3448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L="381634" marR="2747645" defTabSz="457200">
              <a:lnSpc>
                <a:spcPct val="108750"/>
              </a:lnSpc>
              <a:spcBef>
                <a:spcPts val="300"/>
              </a:spcBef>
              <a:defRPr sz="1900">
                <a:solidFill>
                  <a:srgbClr val="2F2A2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public boolean </a:t>
            </a:r>
            <a:r>
              <a:t>add(T newEntry) </a:t>
            </a:r>
          </a:p>
          <a:p>
            <a:pPr marL="381634" marR="2747645" defTabSz="457200">
              <a:lnSpc>
                <a:spcPct val="108750"/>
              </a:lnSpc>
              <a:spcBef>
                <a:spcPts val="300"/>
              </a:spcBef>
              <a:defRPr sz="1900">
                <a:solidFill>
                  <a:srgbClr val="2F2A2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public boolean </a:t>
            </a:r>
            <a:r>
              <a:t>offer(T newEntry) </a:t>
            </a:r>
          </a:p>
          <a:p>
            <a:pPr marL="381634" marR="2747645" defTabSz="457200">
              <a:lnSpc>
                <a:spcPct val="108750"/>
              </a:lnSpc>
              <a:spcBef>
                <a:spcPts val="300"/>
              </a:spcBef>
              <a:defRPr sz="1900">
                <a:solidFill>
                  <a:srgbClr val="2F2A2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public </a:t>
            </a:r>
            <a:r>
              <a:t>T remove()</a:t>
            </a:r>
            <a:endParaRPr>
              <a:solidFill>
                <a:srgbClr val="000000"/>
              </a:solidFill>
            </a:endParaRPr>
          </a:p>
          <a:p>
            <a:pPr marL="381634" marR="3725545" defTabSz="457200">
              <a:lnSpc>
                <a:spcPct val="108750"/>
              </a:lnSpc>
              <a:spcBef>
                <a:spcPts val="300"/>
              </a:spcBef>
              <a:defRPr sz="1900">
                <a:solidFill>
                  <a:srgbClr val="2F2A2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public </a:t>
            </a:r>
            <a:r>
              <a:t>T poll() </a:t>
            </a:r>
          </a:p>
          <a:p>
            <a:pPr marL="381634" marR="3725545" defTabSz="457200">
              <a:lnSpc>
                <a:spcPct val="108750"/>
              </a:lnSpc>
              <a:spcBef>
                <a:spcPts val="300"/>
              </a:spcBef>
              <a:defRPr sz="1900">
                <a:solidFill>
                  <a:srgbClr val="2F2A2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public </a:t>
            </a:r>
            <a:r>
              <a:t>T element() </a:t>
            </a:r>
          </a:p>
          <a:p>
            <a:pPr marL="381634" marR="3725545" defTabSz="457200">
              <a:lnSpc>
                <a:spcPct val="108750"/>
              </a:lnSpc>
              <a:spcBef>
                <a:spcPts val="300"/>
              </a:spcBef>
              <a:defRPr sz="1900">
                <a:solidFill>
                  <a:srgbClr val="2F2A2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public </a:t>
            </a:r>
            <a:r>
              <a:t>T peek()</a:t>
            </a:r>
            <a:endParaRPr>
              <a:solidFill>
                <a:srgbClr val="000000"/>
              </a:solidFill>
            </a:endParaRPr>
          </a:p>
          <a:p>
            <a:pPr marL="381634" marR="3404870" defTabSz="457200">
              <a:lnSpc>
                <a:spcPct val="108750"/>
              </a:lnSpc>
              <a:spcBef>
                <a:spcPts val="300"/>
              </a:spcBef>
              <a:defRPr sz="1900" b="1">
                <a:solidFill>
                  <a:srgbClr val="2F2A2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public boolean </a:t>
            </a:r>
            <a:r>
              <a:rPr b="0"/>
              <a:t>isEmpty() </a:t>
            </a:r>
          </a:p>
          <a:p>
            <a:pPr marL="381634" marR="3404870" defTabSz="457200">
              <a:lnSpc>
                <a:spcPct val="108750"/>
              </a:lnSpc>
              <a:spcBef>
                <a:spcPts val="300"/>
              </a:spcBef>
              <a:defRPr sz="1900" b="1">
                <a:solidFill>
                  <a:srgbClr val="2F2A2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public void </a:t>
            </a:r>
            <a:r>
              <a:rPr b="0"/>
              <a:t>clear() </a:t>
            </a:r>
          </a:p>
          <a:p>
            <a:pPr marL="381634" marR="3404870" defTabSz="457200">
              <a:lnSpc>
                <a:spcPct val="108750"/>
              </a:lnSpc>
              <a:spcBef>
                <a:spcPts val="300"/>
              </a:spcBef>
              <a:defRPr sz="1900" b="1">
                <a:solidFill>
                  <a:srgbClr val="2F2A2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public int </a:t>
            </a:r>
            <a:r>
              <a:rPr b="0"/>
              <a:t>size()</a:t>
            </a:r>
            <a:endParaRPr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0663">
              <a:defRPr sz="3564"/>
            </a:lvl1pPr>
          </a:lstStyle>
          <a:p>
            <a:r>
              <a:t>Doubly Linked Implementation of a Deque</a:t>
            </a:r>
          </a:p>
        </p:txBody>
      </p:sp>
      <p:sp>
        <p:nvSpPr>
          <p:cNvPr id="213" name="FIGURE 8-17 A doubly linked chain with head and tail references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>
            <a:lvl1pPr defTabSz="466344">
              <a:defRPr sz="2243"/>
            </a:lvl1pPr>
          </a:lstStyle>
          <a:p>
            <a:r>
              <a:t>FIGURE 8-17 A doubly linked chain with head and tail references</a:t>
            </a:r>
          </a:p>
        </p:txBody>
      </p:sp>
      <p:pic>
        <p:nvPicPr>
          <p:cNvPr id="214" name="An illustration represents a doubly linked chain comprising of a series of nodes with pointers pointing to the next node and the previous node.&#10;&#10;Picture 1" descr="An illustration represents a doubly linked chain comprising of a series of nodes with pointers pointing to the next node and the previous node.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2947416"/>
            <a:ext cx="8382000" cy="945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 1"/>
          <p:cNvSpPr txBox="1">
            <a:spLocks noGrp="1"/>
          </p:cNvSpPr>
          <p:nvPr>
            <p:ph type="title"/>
          </p:nvPr>
        </p:nvSpPr>
        <p:spPr>
          <a:xfrm>
            <a:off x="249435" y="-152401"/>
            <a:ext cx="8513565" cy="807816"/>
          </a:xfrm>
          <a:prstGeom prst="rect">
            <a:avLst/>
          </a:prstGeom>
        </p:spPr>
        <p:txBody>
          <a:bodyPr/>
          <a:lstStyle>
            <a:lvl1pPr defTabSz="731520">
              <a:defRPr sz="3520"/>
            </a:lvl1pPr>
          </a:lstStyle>
          <a:p>
            <a:r>
              <a:t>Doubly Linked  Implementation of a Deque</a:t>
            </a:r>
          </a:p>
        </p:txBody>
      </p:sp>
      <p:sp>
        <p:nvSpPr>
          <p:cNvPr id="217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91417" y="5937608"/>
            <a:ext cx="8229601" cy="581001"/>
          </a:xfrm>
          <a:prstGeom prst="rect">
            <a:avLst/>
          </a:prstGeom>
        </p:spPr>
        <p:txBody>
          <a:bodyPr/>
          <a:lstStyle>
            <a:lvl1pPr defTabSz="530351">
              <a:defRPr sz="2088"/>
            </a:lvl1pPr>
          </a:lstStyle>
          <a:p>
            <a:r>
              <a:t>LISTING 8-4 An outline of a linked implementation of the ADT deque</a:t>
            </a:r>
          </a:p>
        </p:txBody>
      </p:sp>
      <p:sp>
        <p:nvSpPr>
          <p:cNvPr id="218" name="/**  A class that implements the a deque of objects by using…"/>
          <p:cNvSpPr txBox="1"/>
          <p:nvPr/>
        </p:nvSpPr>
        <p:spPr>
          <a:xfrm>
            <a:off x="457200" y="525874"/>
            <a:ext cx="8824154" cy="5807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/**  A class that implements the a deque of objects by using 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a chain of doubly linked nodes.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t>*/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final</a:t>
            </a:r>
            <a:r>
              <a:t> </a:t>
            </a:r>
            <a:r>
              <a:rPr>
                <a:solidFill>
                  <a:srgbClr val="BA2DA2"/>
                </a:solidFill>
              </a:rPr>
              <a:t>class</a:t>
            </a:r>
            <a:r>
              <a:t> LinkedDeque&lt;T&gt; </a:t>
            </a:r>
            <a:r>
              <a:rPr>
                <a:solidFill>
                  <a:srgbClr val="BA2DA2"/>
                </a:solidFill>
              </a:rPr>
              <a:t>implements</a:t>
            </a:r>
            <a:r>
              <a:t> DequeInterface&lt;T&gt;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rPr>
                <a:solidFill>
                  <a:srgbClr val="000000"/>
                </a:solidFill>
              </a:rPr>
              <a:t> DLNode firstNode; </a:t>
            </a:r>
            <a:r>
              <a:t>// References node at front of deque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rPr>
                <a:solidFill>
                  <a:srgbClr val="000000"/>
                </a:solidFill>
              </a:rPr>
              <a:t> DLNode lastNode;  </a:t>
            </a:r>
            <a:r>
              <a:t>// References node at back of deque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	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	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LinkedDeque()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	{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		firstNode 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		lastNode 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} </a:t>
            </a:r>
            <a:r>
              <a:t>// end default constructor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 &lt; Implementations of the deque operations go here. &gt;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 . . .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 </a:t>
            </a:r>
            <a:r>
              <a:t>class</a:t>
            </a:r>
            <a:r>
              <a:rPr>
                <a:solidFill>
                  <a:srgbClr val="000000"/>
                </a:solidFill>
              </a:rPr>
              <a:t> DLNode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		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T      data;  	 </a:t>
            </a:r>
            <a:r>
              <a:rPr>
                <a:solidFill>
                  <a:srgbClr val="008400"/>
                </a:solidFill>
              </a:rPr>
              <a:t>// Deque entry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	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rPr>
                <a:solidFill>
                  <a:srgbClr val="000000"/>
                </a:solidFill>
              </a:rPr>
              <a:t> DLNode next;  	 </a:t>
            </a:r>
            <a:r>
              <a:t>// Link to next node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	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rPr>
                <a:solidFill>
                  <a:srgbClr val="000000"/>
                </a:solidFill>
              </a:rPr>
              <a:t> DLNode previous; </a:t>
            </a:r>
            <a:r>
              <a:t>// Link to previous node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   &lt; Constructors and the methods getData, setData, getNextNode, setNextNode, 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     getPreviousNode, and setPreviousNode are here. &gt;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   . . .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} // end DLNode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LinkedDeque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1520">
              <a:defRPr sz="3520"/>
            </a:lvl1pPr>
          </a:lstStyle>
          <a:p>
            <a:r>
              <a:t>Doubly Linked  Implementation of a Deque</a:t>
            </a:r>
          </a:p>
        </p:txBody>
      </p:sp>
      <p:sp>
        <p:nvSpPr>
          <p:cNvPr id="221" name="FIGURE 8-18 Adding to the back of a nonempty dequ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>
            <a:lvl1pPr defTabSz="557784">
              <a:defRPr sz="2684"/>
            </a:lvl1pPr>
          </a:lstStyle>
          <a:p>
            <a:r>
              <a:t>FIGURE 8-18 Adding to the back of a nonempty deque</a:t>
            </a:r>
          </a:p>
        </p:txBody>
      </p:sp>
      <p:pic>
        <p:nvPicPr>
          <p:cNvPr id="222" name="A diagram illustrates the addition of a new node at the back of a nonempty dequeue in 2 sections.  After the new node is allocated." descr="A diagram illustrates the addition of a new node at the back of a nonempty dequeue in 2 sections.  After the new node is allocated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3607" y="799050"/>
            <a:ext cx="6755022" cy="2243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A diagram illustrates the addition of a new node at the back of a nonempty dequeue in 2 sections.  After the new node is allocated." descr="A diagram illustrates the addition of a new node at the back of a nonempty dequeue in 2 sections.  After the new node is allocated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8955" y="3570055"/>
            <a:ext cx="7204327" cy="22436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0663">
              <a:defRPr sz="3564"/>
            </a:lvl1pPr>
          </a:lstStyle>
          <a:p>
            <a:r>
              <a:t>Doubly Linked Implementation of a Deque</a:t>
            </a:r>
          </a:p>
        </p:txBody>
      </p:sp>
      <p:sp>
        <p:nvSpPr>
          <p:cNvPr id="226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30351">
              <a:defRPr sz="2088"/>
            </a:lvl1pPr>
          </a:lstStyle>
          <a:p>
            <a:r>
              <a:t>LISTING 8-4 An outline of a linked implementation of the ADT deque</a:t>
            </a:r>
          </a:p>
        </p:txBody>
      </p:sp>
      <p:sp>
        <p:nvSpPr>
          <p:cNvPr id="227" name="public void addToBack(T newEntry)…"/>
          <p:cNvSpPr txBox="1"/>
          <p:nvPr/>
        </p:nvSpPr>
        <p:spPr>
          <a:xfrm>
            <a:off x="750504" y="1660794"/>
            <a:ext cx="8012496" cy="331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addToBack(T newEntry)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DLNode newNode =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DLNode(lastNode, newEntry,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+mj-lt"/>
                <a:ea typeface="+mj-ea"/>
                <a:cs typeface="+mj-cs"/>
                <a:sym typeface="Helvetica"/>
              </a:defRPr>
            </a:pP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(isEmpty())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firstNode = newNode;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else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lastNode.setNextNode(newNode);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lastNode = newNode;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addToBack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7784">
              <a:defRPr sz="2684"/>
            </a:lvl1pPr>
          </a:lstStyle>
          <a:p>
            <a:r>
              <a:t>FIGURE 8-19a Adding to the front of a nonempty deque</a:t>
            </a:r>
          </a:p>
        </p:txBody>
      </p:sp>
      <p:sp>
        <p:nvSpPr>
          <p:cNvPr id="230" name="FIGURE 8-19 Adding to the front of a nonempty dequ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>
            <a:lvl1pPr defTabSz="557784">
              <a:defRPr sz="2684"/>
            </a:lvl1pPr>
          </a:lstStyle>
          <a:p>
            <a:r>
              <a:t>FIGURE 8-19 Adding to the front of a nonempty deque</a:t>
            </a:r>
          </a:p>
        </p:txBody>
      </p:sp>
      <p:pic>
        <p:nvPicPr>
          <p:cNvPr id="231" name="A diagram illustrates the addition of a new node at the front of a nonempty dequeue in 2 sections. After the new node is allocated." descr="A diagram illustrates the addition of a new node at the front of a nonempty dequeue in 2 sections. After the new node is allocated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931578"/>
            <a:ext cx="8382000" cy="2155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A diagram illustrates the addition of a new node at the front of a nonempty dequeue in 2 sections. After the new node is added." descr="A diagram illustrates the addition of a new node at the front of a nonempty dequeue in 2 sections. After the new node is added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8282" y="3429000"/>
            <a:ext cx="8367436" cy="2175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Simulating a Waiting Line</a:t>
            </a:r>
          </a:p>
        </p:txBody>
      </p:sp>
      <p:sp>
        <p:nvSpPr>
          <p:cNvPr id="78" name="FIGURE 7-3 A line, or queue, of peopl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612648">
              <a:defRPr sz="2948"/>
            </a:lvl1pPr>
          </a:lstStyle>
          <a:p>
            <a:r>
              <a:t>FIGURE 7-3 A line, or queue, of people</a:t>
            </a:r>
          </a:p>
        </p:txBody>
      </p:sp>
      <p:pic>
        <p:nvPicPr>
          <p:cNvPr id="79" name="A diagram shows people in a queue waiting for tickets.&#10;&#10;Picture 2" descr="A diagram shows people in a queue waiting for tickets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1686742"/>
            <a:ext cx="8382000" cy="34845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0663">
              <a:defRPr sz="3564"/>
            </a:lvl1pPr>
          </a:lstStyle>
          <a:p>
            <a:r>
              <a:t>Doubly Linked Implementation of a Deque</a:t>
            </a:r>
          </a:p>
        </p:txBody>
      </p:sp>
      <p:sp>
        <p:nvSpPr>
          <p:cNvPr id="235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Implementation of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addToFront</a:t>
            </a:r>
            <a:r>
              <a:t>, an O(1) operation.</a:t>
            </a:r>
          </a:p>
        </p:txBody>
      </p:sp>
      <p:sp>
        <p:nvSpPr>
          <p:cNvPr id="236" name="public void addToFront(T newEntry)…"/>
          <p:cNvSpPr txBox="1"/>
          <p:nvPr/>
        </p:nvSpPr>
        <p:spPr>
          <a:xfrm>
            <a:off x="496938" y="1770379"/>
            <a:ext cx="8150124" cy="331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addToFront(T newEntry)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DLNode newNode =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DLNode(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, newEntry, firstNode);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+mj-lt"/>
                <a:ea typeface="+mj-ea"/>
                <a:cs typeface="+mj-cs"/>
                <a:sym typeface="Helvetica"/>
              </a:defRPr>
            </a:pP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(isEmpty())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lastNode = newNode;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else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firstNode.setPreviousNode(newNode);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firstNode = newNode;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addToFront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1520">
              <a:defRPr sz="3520"/>
            </a:lvl1pPr>
          </a:lstStyle>
          <a:p>
            <a:r>
              <a:t>Doubly Linked  Implementation of a Deque</a:t>
            </a:r>
          </a:p>
        </p:txBody>
      </p:sp>
      <p:sp>
        <p:nvSpPr>
          <p:cNvPr id="239" name="FIGURE 8-20 Removing the front of a deque containing at least two entries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02336">
              <a:defRPr sz="1936"/>
            </a:lvl1pPr>
          </a:lstStyle>
          <a:p>
            <a:r>
              <a:t>FIGURE 8-20 Removing the front of a deque containing at least two entries</a:t>
            </a:r>
          </a:p>
        </p:txBody>
      </p:sp>
      <p:pic>
        <p:nvPicPr>
          <p:cNvPr id="240" name="A diagram represents the removal of a node from a doubly linked list in 2 sections. A sequel containing two entries." descr="A diagram represents the removal of a node from a doubly linked list in 2 sections. A sequel containing two entries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549" y="807814"/>
            <a:ext cx="7712902" cy="25507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A diagram represents the removal of a node from a doubly linked list in 2 sections. After removing the first node and returning a reference to its data." descr="A diagram represents the removal of a node from a doubly linked list in 2 sections. After removing the first node and returning a reference to its data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2308" y="3429000"/>
            <a:ext cx="6725183" cy="2550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0663">
              <a:defRPr sz="3564"/>
            </a:lvl1pPr>
          </a:lstStyle>
          <a:p>
            <a:r>
              <a:t>Doubly Linked Implementation of a Deque</a:t>
            </a:r>
          </a:p>
        </p:txBody>
      </p:sp>
      <p:sp>
        <p:nvSpPr>
          <p:cNvPr id="244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Implementation of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removeFront</a:t>
            </a:r>
            <a:r>
              <a:t>.</a:t>
            </a:r>
          </a:p>
        </p:txBody>
      </p:sp>
      <p:sp>
        <p:nvSpPr>
          <p:cNvPr id="245" name="public T removeFront()…"/>
          <p:cNvSpPr txBox="1"/>
          <p:nvPr/>
        </p:nvSpPr>
        <p:spPr>
          <a:xfrm>
            <a:off x="457200" y="1497329"/>
            <a:ext cx="8425381" cy="3863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T removeFront()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T front = getFront();  </a:t>
            </a:r>
            <a:r>
              <a:t>// Might throw EmptyQueueException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// Assertion: firstNode != null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firstNode = firstNode.getNextNode();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+mj-lt"/>
                <a:ea typeface="+mj-ea"/>
                <a:cs typeface="+mj-cs"/>
                <a:sym typeface="Helvetica"/>
              </a:defRPr>
            </a:pP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(firstNode ==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lastNode 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else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firstNode.setPreviousNode(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+mj-lt"/>
                <a:ea typeface="+mj-ea"/>
                <a:cs typeface="+mj-cs"/>
                <a:sym typeface="Helvetica"/>
              </a:defRPr>
            </a:pP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front;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removeFront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0663">
              <a:defRPr sz="3564"/>
            </a:lvl1pPr>
          </a:lstStyle>
          <a:p>
            <a:r>
              <a:t>Doubly Linked Implementation of a Deque</a:t>
            </a:r>
          </a:p>
        </p:txBody>
      </p:sp>
      <p:sp>
        <p:nvSpPr>
          <p:cNvPr id="248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Implementation of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removeBack</a:t>
            </a:r>
            <a:r>
              <a:t>, an O(1) operation.</a:t>
            </a:r>
          </a:p>
        </p:txBody>
      </p:sp>
      <p:sp>
        <p:nvSpPr>
          <p:cNvPr id="249" name="public T removeBack()…"/>
          <p:cNvSpPr txBox="1"/>
          <p:nvPr/>
        </p:nvSpPr>
        <p:spPr>
          <a:xfrm>
            <a:off x="612875" y="1363979"/>
            <a:ext cx="8150125" cy="413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T removeBack()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T back = getBack();  </a:t>
            </a:r>
            <a:r>
              <a:t>// Might throw EmptyQueueException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// Assertion: lastNode != null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lastNode = lastNode.getPreviousNode();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+mj-lt"/>
                <a:ea typeface="+mj-ea"/>
                <a:cs typeface="+mj-cs"/>
                <a:sym typeface="Helvetica"/>
              </a:defRPr>
            </a:pP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(lastNode ==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firstNode 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else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lastNode.setNextNode(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if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+mj-lt"/>
                <a:ea typeface="+mj-ea"/>
                <a:cs typeface="+mj-cs"/>
                <a:sym typeface="Helvetica"/>
              </a:defRPr>
            </a:pP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return</a:t>
            </a:r>
            <a:r>
              <a:rPr>
                <a:solidFill>
                  <a:srgbClr val="000000"/>
                </a:solidFill>
              </a:rPr>
              <a:t> back;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removeBack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3343"/>
            </a:lvl1pPr>
          </a:lstStyle>
          <a:p>
            <a:r>
              <a:t>Possible Implementations of a Priority Queue</a:t>
            </a:r>
          </a:p>
        </p:txBody>
      </p:sp>
      <p:sp>
        <p:nvSpPr>
          <p:cNvPr id="252" name="FIGURE 8-21 Two possible implementations of a priority queu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75487">
              <a:defRPr sz="2288"/>
            </a:lvl1pPr>
          </a:lstStyle>
          <a:p>
            <a:r>
              <a:t>FIGURE 8-21 Two possible implementations of a priority queue</a:t>
            </a:r>
          </a:p>
        </p:txBody>
      </p:sp>
      <p:pic>
        <p:nvPicPr>
          <p:cNvPr id="253" name="A diagram illustrates the 2 implementations of a priority queue. Array-based." descr="A diagram illustrates the 2 implementations of a priority queue. Array-based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047" y="919574"/>
            <a:ext cx="8458201" cy="2017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A diagram illustrates the 2 implementations of a priority queue. &#10;Link-based." descr="A diagram illustrates the 2 implementations of a priority queue. Link-based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047" y="3304191"/>
            <a:ext cx="8384953" cy="2509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Simulating a Waiting Line</a:t>
            </a:r>
          </a:p>
        </p:txBody>
      </p:sp>
      <p:sp>
        <p:nvSpPr>
          <p:cNvPr id="82" name="FIGURE 7-4 A CRC card for the class WaitLin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612648">
              <a:defRPr sz="2948"/>
            </a:lvl1pPr>
          </a:lstStyle>
          <a:p>
            <a:r>
              <a:t>FIGURE 7-4 A CRC card for the class WaitLine</a:t>
            </a:r>
          </a:p>
        </p:txBody>
      </p:sp>
      <p:pic>
        <p:nvPicPr>
          <p:cNvPr id="83" name="A class responsibility collaboration diagram explains the class wait line.&#10;&#10;Picture 2" descr="A class responsibility collaboration diagram explains the class wait line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3323" y="1182107"/>
            <a:ext cx="7397354" cy="427461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4" name="Table"/>
          <p:cNvGraphicFramePr/>
          <p:nvPr/>
        </p:nvGraphicFramePr>
        <p:xfrm>
          <a:off x="902971" y="1182107"/>
          <a:ext cx="7338056" cy="4313070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7338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6443">
                <a:tc>
                  <a:txBody>
                    <a:bodyPr/>
                    <a:lstStyle/>
                    <a:p>
                      <a:pPr marL="979805" marR="973455" algn="ctr" defTabSz="457200">
                        <a:spcBef>
                          <a:spcPts val="200"/>
                        </a:spcBef>
                        <a:defRPr sz="1800" b="0"/>
                      </a:pPr>
                      <a:r>
                        <a:rPr sz="3600" b="1" i="1">
                          <a:solidFill>
                            <a:srgbClr val="2F2A2B"/>
                          </a:solidFill>
                        </a:rPr>
                        <a:t>WaitLine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43">
                <a:tc>
                  <a:txBody>
                    <a:bodyPr/>
                    <a:lstStyle/>
                    <a:p>
                      <a:pPr marL="118745" algn="l" defTabSz="457200">
                        <a:defRPr sz="2400" i="1" spc="-20">
                          <a:solidFill>
                            <a:srgbClr val="2F2A2B"/>
                          </a:solidFill>
                        </a:defRPr>
                      </a:pPr>
                      <a:r>
                        <a:t>Res</a:t>
                      </a:r>
                      <a:r>
                        <a:rPr spc="-40"/>
                        <a:t>p</a:t>
                      </a:r>
                      <a:r>
                        <a:t>ons</a:t>
                      </a:r>
                      <a:r>
                        <a:rPr spc="10"/>
                        <a:t>i</a:t>
                      </a:r>
                      <a:r>
                        <a:rPr spc="-10"/>
                        <a:t>b</a:t>
                      </a:r>
                      <a:r>
                        <a:rPr spc="10"/>
                        <a:t>ili</a:t>
                      </a:r>
                      <a:r>
                        <a:rPr spc="-10"/>
                        <a:t>t</a:t>
                      </a:r>
                      <a:r>
                        <a:rPr spc="10"/>
                        <a:t>i</a:t>
                      </a:r>
                      <a:r>
                        <a:t>es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443">
                <a:tc>
                  <a:txBody>
                    <a:bodyPr/>
                    <a:lstStyle/>
                    <a:p>
                      <a:pPr marL="309245" algn="l" defTabSz="457200">
                        <a:defRPr sz="1800" b="0"/>
                      </a:pPr>
                      <a:r>
                        <a:rPr sz="2400" i="1">
                          <a:solidFill>
                            <a:srgbClr val="2F2A2B"/>
                          </a:solidFill>
                        </a:rPr>
                        <a:t>Simulate customers entering and leaving 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443">
                <a:tc>
                  <a:txBody>
                    <a:bodyPr/>
                    <a:lstStyle/>
                    <a:p>
                      <a:pPr marL="379095" algn="l" defTabSz="457200">
                        <a:defRPr sz="1800" b="0"/>
                      </a:pPr>
                      <a:r>
                        <a:rPr sz="2400" i="1">
                          <a:solidFill>
                            <a:srgbClr val="2F2A2B"/>
                          </a:solidFill>
                        </a:rPr>
                        <a:t>		waiting line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443">
                <a:tc>
                  <a:txBody>
                    <a:bodyPr/>
                    <a:lstStyle/>
                    <a:p>
                      <a:pPr marL="309245" algn="l" defTabSz="457200">
                        <a:defRPr sz="2400" b="0" i="1" spc="-10">
                          <a:solidFill>
                            <a:srgbClr val="2F2A2B"/>
                          </a:solidFill>
                        </a:defRPr>
                      </a:pPr>
                      <a:r>
                        <a:rPr spc="-30"/>
                        <a:t>D</a:t>
                      </a:r>
                      <a:r>
                        <a:rPr spc="10"/>
                        <a:t>i</a:t>
                      </a:r>
                      <a:r>
                        <a:rPr spc="-20"/>
                        <a:t>sp</a:t>
                      </a:r>
                      <a:r>
                        <a:rPr spc="10"/>
                        <a:t>l</a:t>
                      </a:r>
                      <a:r>
                        <a:rPr spc="-20"/>
                        <a:t>a</a:t>
                      </a:r>
                      <a:r>
                        <a:t>y</a:t>
                      </a:r>
                      <a:r>
                        <a:rPr spc="-150"/>
                        <a:t> </a:t>
                      </a:r>
                      <a:r>
                        <a:t>nu</a:t>
                      </a:r>
                      <a:r>
                        <a:rPr spc="-50"/>
                        <a:t>m</a:t>
                      </a:r>
                      <a:r>
                        <a:rPr spc="-30"/>
                        <a:t>b</a:t>
                      </a:r>
                      <a:r>
                        <a:t>er</a:t>
                      </a:r>
                      <a:r>
                        <a:rPr spc="-150"/>
                        <a:t> </a:t>
                      </a:r>
                      <a:r>
                        <a:t>ser</a:t>
                      </a:r>
                      <a:r>
                        <a:rPr spc="-40"/>
                        <a:t>v</a:t>
                      </a:r>
                      <a:r>
                        <a:t>ed</a:t>
                      </a: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</a:t>
                      </a:r>
                      <a:r>
                        <a:rPr spc="-110"/>
                        <a:t> </a:t>
                      </a:r>
                      <a:r>
                        <a:rPr spc="-30"/>
                        <a:t>t</a:t>
                      </a:r>
                      <a:r>
                        <a:rPr spc="-20"/>
                        <a:t>ota</a:t>
                      </a:r>
                      <a:r>
                        <a:t>l</a:t>
                      </a:r>
                      <a:r>
                        <a:rPr spc="-110"/>
                        <a:t> </a:t>
                      </a:r>
                      <a:r>
                        <a:rPr spc="-60"/>
                        <a:t>w</a:t>
                      </a:r>
                      <a:r>
                        <a:rPr spc="-20"/>
                        <a:t>a</a:t>
                      </a:r>
                      <a:r>
                        <a:rPr spc="10"/>
                        <a:t>i</a:t>
                      </a:r>
                      <a:r>
                        <a:t>t</a:t>
                      </a:r>
                      <a:r>
                        <a:rPr spc="-150"/>
                        <a:t> </a:t>
                      </a:r>
                      <a:r>
                        <a:t>t</a:t>
                      </a:r>
                      <a:r>
                        <a:rPr spc="10"/>
                        <a:t>i</a:t>
                      </a:r>
                      <a:r>
                        <a:rPr spc="-50"/>
                        <a:t>m</a:t>
                      </a:r>
                      <a:r>
                        <a:t>e</a:t>
                      </a: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443">
                <a:tc>
                  <a:txBody>
                    <a:bodyPr/>
                    <a:lstStyle/>
                    <a:p>
                      <a:pPr marL="351790" algn="l" defTabSz="457200">
                        <a:defRPr sz="2400" b="0" i="1">
                          <a:solidFill>
                            <a:srgbClr val="2F2A2B"/>
                          </a:solidFill>
                        </a:defRPr>
                      </a:pPr>
                      <a:r>
                        <a:t>		</a:t>
                      </a:r>
                      <a:r>
                        <a:rPr spc="-10"/>
                        <a:t>a</a:t>
                      </a:r>
                      <a:r>
                        <a:rPr spc="-40"/>
                        <a:t>v</a:t>
                      </a:r>
                      <a:r>
                        <a:t>e</a:t>
                      </a:r>
                      <a:r>
                        <a:rPr spc="-40"/>
                        <a:t>r</a:t>
                      </a:r>
                      <a:r>
                        <a:rPr spc="-20"/>
                        <a:t>ag</a:t>
                      </a:r>
                      <a:r>
                        <a:t>e</a:t>
                      </a:r>
                      <a:r>
                        <a:rPr spc="-150"/>
                        <a:t> </a:t>
                      </a:r>
                      <a:r>
                        <a:rPr spc="-60"/>
                        <a:t>w</a:t>
                      </a:r>
                      <a:r>
                        <a:rPr spc="-20"/>
                        <a:t>a</a:t>
                      </a:r>
                      <a:r>
                        <a:rPr spc="10"/>
                        <a:t>i</a:t>
                      </a:r>
                      <a:r>
                        <a:t>t</a:t>
                      </a:r>
                      <a:r>
                        <a:rPr spc="-150"/>
                        <a:t> </a:t>
                      </a:r>
                      <a:r>
                        <a:rPr spc="-10"/>
                        <a:t>t</a:t>
                      </a:r>
                      <a:r>
                        <a:rPr spc="10"/>
                        <a:t>i</a:t>
                      </a:r>
                      <a:r>
                        <a:rPr spc="-50"/>
                        <a:t>m</a:t>
                      </a:r>
                      <a:r>
                        <a:rPr spc="-10"/>
                        <a:t>e</a:t>
                      </a: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</a:t>
                      </a:r>
                      <a:r>
                        <a:rPr spc="-110"/>
                        <a:t> </a:t>
                      </a:r>
                      <a:r>
                        <a:rPr spc="-10"/>
                        <a:t>a</a:t>
                      </a:r>
                      <a:r>
                        <a:rPr spc="-20"/>
                        <a:t>n</a:t>
                      </a:r>
                      <a:r>
                        <a:t>d</a:t>
                      </a:r>
                      <a:r>
                        <a:rPr spc="-150"/>
                        <a:t> </a:t>
                      </a:r>
                      <a:r>
                        <a:rPr spc="-10"/>
                        <a:t>nu</a:t>
                      </a:r>
                      <a:r>
                        <a:rPr spc="-50"/>
                        <a:t>m</a:t>
                      </a:r>
                      <a:r>
                        <a:rPr spc="-30"/>
                        <a:t>b</a:t>
                      </a:r>
                      <a:r>
                        <a:rPr spc="-10"/>
                        <a:t>e</a:t>
                      </a:r>
                      <a:r>
                        <a:t>r</a:t>
                      </a:r>
                      <a:r>
                        <a:rPr spc="-150"/>
                        <a:t> </a:t>
                      </a:r>
                      <a:r>
                        <a:rPr spc="10"/>
                        <a:t>l</a:t>
                      </a:r>
                      <a:r>
                        <a:t>eft</a:t>
                      </a:r>
                      <a:r>
                        <a:rPr spc="-150"/>
                        <a:t> </a:t>
                      </a:r>
                      <a:r>
                        <a:rPr spc="10"/>
                        <a:t>i</a:t>
                      </a:r>
                      <a:r>
                        <a:t>n</a:t>
                      </a:r>
                      <a:r>
                        <a:rPr spc="-150"/>
                        <a:t> </a:t>
                      </a:r>
                      <a:r>
                        <a:rPr spc="10"/>
                        <a:t>li</a:t>
                      </a:r>
                      <a:r>
                        <a:rPr spc="-20"/>
                        <a:t>n</a:t>
                      </a:r>
                      <a:r>
                        <a:t>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443">
                <a:tc>
                  <a:txBody>
                    <a:bodyPr/>
                    <a:lstStyle/>
                    <a:p>
                      <a:pPr algn="l">
                        <a:defRPr sz="2400"/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443">
                <a:tc>
                  <a:txBody>
                    <a:bodyPr/>
                    <a:lstStyle/>
                    <a:p>
                      <a:pPr marL="118745" algn="l" defTabSz="457200">
                        <a:defRPr sz="1800" b="0"/>
                      </a:pPr>
                      <a:r>
                        <a:rPr sz="2400" b="1" i="1">
                          <a:solidFill>
                            <a:srgbClr val="2F2A2B"/>
                          </a:solidFill>
                        </a:rPr>
                        <a:t>Collaborations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443">
                <a:tc>
                  <a:txBody>
                    <a:bodyPr/>
                    <a:lstStyle/>
                    <a:p>
                      <a:pPr marL="309245" algn="l" defTabSz="457200">
                        <a:defRPr sz="1800" b="0"/>
                      </a:pPr>
                      <a:r>
                        <a:rPr sz="2400" i="1">
                          <a:solidFill>
                            <a:srgbClr val="2F2A2B"/>
                          </a:solidFill>
                        </a:rPr>
                        <a:t>Customer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6443">
                <a:tc>
                  <a:txBody>
                    <a:bodyPr/>
                    <a:lstStyle/>
                    <a:p>
                      <a:pPr algn="l">
                        <a:defRPr sz="2400"/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6443">
                <a:tc>
                  <a:txBody>
                    <a:bodyPr/>
                    <a:lstStyle/>
                    <a:p>
                      <a:pPr algn="l">
                        <a:defRPr sz="2400"/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508 Lecture">
  <a:themeElements>
    <a:clrScheme name="508 Lectur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0000FF"/>
      </a:hlink>
      <a:folHlink>
        <a:srgbClr val="FF00FF"/>
      </a:folHlink>
    </a:clrScheme>
    <a:fontScheme name="508 Lectur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508 Lectur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508 Lecture">
  <a:themeElements>
    <a:clrScheme name="508 Lectur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0000FF"/>
      </a:hlink>
      <a:folHlink>
        <a:srgbClr val="FF00FF"/>
      </a:folHlink>
    </a:clrScheme>
    <a:fontScheme name="508 Lectur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508 Lectur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4763</Words>
  <Application>Microsoft Office PowerPoint</Application>
  <PresentationFormat>On-screen Show (4:3)</PresentationFormat>
  <Paragraphs>822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Arial</vt:lpstr>
      <vt:lpstr>Courier New</vt:lpstr>
      <vt:lpstr>Helvetica</vt:lpstr>
      <vt:lpstr>Menlo</vt:lpstr>
      <vt:lpstr>Times</vt:lpstr>
      <vt:lpstr>Times New Roman</vt:lpstr>
      <vt:lpstr>Verdana</vt:lpstr>
      <vt:lpstr>508 Lecture</vt:lpstr>
      <vt:lpstr>Data Structures and Abstractions with Java™</vt:lpstr>
      <vt:lpstr>The ADT Queue</vt:lpstr>
      <vt:lpstr>The ADT Queue</vt:lpstr>
      <vt:lpstr>The ADT Queue</vt:lpstr>
      <vt:lpstr>The ADT Queue</vt:lpstr>
      <vt:lpstr>The ADT Queue</vt:lpstr>
      <vt:lpstr>FIGURE 7-2 The effect of operations on a queue of strings</vt:lpstr>
      <vt:lpstr>Simulating a Waiting Line</vt:lpstr>
      <vt:lpstr>Simulating a Waiting Line</vt:lpstr>
      <vt:lpstr>Simulating a Waiting Line</vt:lpstr>
      <vt:lpstr>Simulating a Waiting Line</vt:lpstr>
      <vt:lpstr>Simulating a Waiting Line (Part 1)</vt:lpstr>
      <vt:lpstr>Simulating a Waiting Line (Part 2)</vt:lpstr>
      <vt:lpstr>Simulating a Waiting Line</vt:lpstr>
      <vt:lpstr>Simulating a Waiting Line</vt:lpstr>
      <vt:lpstr>Simulating a Waiting Line</vt:lpstr>
      <vt:lpstr>Computing the Capital Gain in a Sale of Stock</vt:lpstr>
      <vt:lpstr>Computing the Capital Gain in a Sale of Stock</vt:lpstr>
      <vt:lpstr>Computing the Capital Gain in a Sale of Stock (Part 1)</vt:lpstr>
      <vt:lpstr>Computing the Capital Gain in a Sale of Stock (Part 2)</vt:lpstr>
      <vt:lpstr>FIGURE 7-9 Two representations of stock shares in a queue</vt:lpstr>
      <vt:lpstr>Java Class Library: The Interface Queue</vt:lpstr>
      <vt:lpstr>PowerPoint Presentation</vt:lpstr>
      <vt:lpstr>PowerPoint Presentation</vt:lpstr>
      <vt:lpstr>The ADT Deque</vt:lpstr>
      <vt:lpstr>The ADT Deque</vt:lpstr>
      <vt:lpstr>FIGURE 7-11 A comparison of operations for a stack s, a queue q, and a deque d</vt:lpstr>
      <vt:lpstr>The ADT Deque</vt:lpstr>
      <vt:lpstr>The ADT Deque</vt:lpstr>
      <vt:lpstr>Computing the  Capital Gain in a Sale of Stock</vt:lpstr>
      <vt:lpstr>Java Class Library: The Interface Deque</vt:lpstr>
      <vt:lpstr>Java Class Library:  The Class ArrayDeque</vt:lpstr>
      <vt:lpstr>PowerPoint Presentation</vt:lpstr>
      <vt:lpstr>ADT Priority Queue</vt:lpstr>
      <vt:lpstr>ADT Priority Queue</vt:lpstr>
      <vt:lpstr>Tracking Your Assignments</vt:lpstr>
      <vt:lpstr>Tracking Your Assignments</vt:lpstr>
      <vt:lpstr>Java Class Library: The Class PriorityQueue</vt:lpstr>
      <vt:lpstr>PowerPoint Presentation</vt:lpstr>
      <vt:lpstr>PowerPoint Presentation</vt:lpstr>
      <vt:lpstr>Linked Implementation of a Queue</vt:lpstr>
      <vt:lpstr>Linked Implementation of a Queue</vt:lpstr>
      <vt:lpstr>Linked Implementation of a Queue</vt:lpstr>
      <vt:lpstr>FIGURE 8-3 Adding a new node to the end of a nonempty chain that has a tail reference</vt:lpstr>
      <vt:lpstr>Linked Implementation of a Queue</vt:lpstr>
      <vt:lpstr>Linked Implementation of a Queue</vt:lpstr>
      <vt:lpstr>FIGURE 8-4 Before and after removing the entry at the front of a queue that has more than one entry</vt:lpstr>
      <vt:lpstr>Linked Implementation of a Queue</vt:lpstr>
      <vt:lpstr>Linked Implementation of a Queue</vt:lpstr>
      <vt:lpstr>Linked Implementation of a Queue</vt:lpstr>
      <vt:lpstr>Array-Based Implementation of a Queue: Circular Array</vt:lpstr>
      <vt:lpstr>Circular Array</vt:lpstr>
      <vt:lpstr>Circular Array</vt:lpstr>
      <vt:lpstr>Circular Array</vt:lpstr>
      <vt:lpstr>Circular Array with One Unused Location</vt:lpstr>
      <vt:lpstr>Circular Array (Part 1)</vt:lpstr>
      <vt:lpstr>Circular Array (Part 2)</vt:lpstr>
      <vt:lpstr>Circular Array (Part 3)</vt:lpstr>
      <vt:lpstr>Circular Array with One Unused Location</vt:lpstr>
      <vt:lpstr>Circular Array  with One Unused Location</vt:lpstr>
      <vt:lpstr>Circular Array with One Unused Location</vt:lpstr>
      <vt:lpstr>Circular Array with One Unused Location</vt:lpstr>
      <vt:lpstr>Circular Array with One Unused Location</vt:lpstr>
      <vt:lpstr>Circular Linked Implementations of a Queue</vt:lpstr>
      <vt:lpstr>Two-Part Circular Linked Chain</vt:lpstr>
      <vt:lpstr>Two-Part Circular Linked Chain</vt:lpstr>
      <vt:lpstr>Two-Part Circular Linked Chain</vt:lpstr>
      <vt:lpstr>Two-Part Circular Linked Chain</vt:lpstr>
      <vt:lpstr>Two-Part Circular Linked Chain</vt:lpstr>
      <vt:lpstr>Two-Part Circular Linked Chain</vt:lpstr>
      <vt:lpstr>Two-Part Circular Linked Chain</vt:lpstr>
      <vt:lpstr>Two-Part Circular Linked Chain</vt:lpstr>
      <vt:lpstr>Two-Part Circular Linked Chain</vt:lpstr>
      <vt:lpstr>Java Class Library: The Class AbstractQueue</vt:lpstr>
      <vt:lpstr>Doubly Linked Implementation of a Deque</vt:lpstr>
      <vt:lpstr>Doubly Linked  Implementation of a Deque</vt:lpstr>
      <vt:lpstr>Doubly Linked  Implementation of a Deque</vt:lpstr>
      <vt:lpstr>Doubly Linked Implementation of a Deque</vt:lpstr>
      <vt:lpstr>FIGURE 8-19a Adding to the front of a nonempty deque</vt:lpstr>
      <vt:lpstr>Doubly Linked Implementation of a Deque</vt:lpstr>
      <vt:lpstr>Doubly Linked  Implementation of a Deque</vt:lpstr>
      <vt:lpstr>Doubly Linked Implementation of a Deque</vt:lpstr>
      <vt:lpstr>Doubly Linked Implementation of a Deque</vt:lpstr>
      <vt:lpstr>Possible Implementations of a Priority Queue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and Abstractions with Java™</dc:title>
  <cp:lastModifiedBy>Jeannette Kartchner</cp:lastModifiedBy>
  <cp:revision>6</cp:revision>
  <dcterms:modified xsi:type="dcterms:W3CDTF">2018-08-02T16:15:22Z</dcterms:modified>
</cp:coreProperties>
</file>